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2" r:id="rId3"/>
    <p:sldId id="267" r:id="rId4"/>
    <p:sldId id="259" r:id="rId5"/>
    <p:sldId id="286" r:id="rId6"/>
    <p:sldId id="260" r:id="rId7"/>
    <p:sldId id="285" r:id="rId8"/>
    <p:sldId id="291" r:id="rId9"/>
    <p:sldId id="302" r:id="rId10"/>
    <p:sldId id="298" r:id="rId11"/>
    <p:sldId id="299" r:id="rId12"/>
    <p:sldId id="301" r:id="rId13"/>
    <p:sldId id="324" r:id="rId14"/>
    <p:sldId id="300" r:id="rId15"/>
    <p:sldId id="317" r:id="rId16"/>
    <p:sldId id="318" r:id="rId17"/>
    <p:sldId id="322" r:id="rId18"/>
    <p:sldId id="315" r:id="rId19"/>
    <p:sldId id="311" r:id="rId20"/>
    <p:sldId id="269" r:id="rId21"/>
    <p:sldId id="312" r:id="rId22"/>
    <p:sldId id="270" r:id="rId23"/>
    <p:sldId id="271" r:id="rId24"/>
    <p:sldId id="266" r:id="rId25"/>
    <p:sldId id="321" r:id="rId26"/>
    <p:sldId id="325" r:id="rId27"/>
    <p:sldId id="306" r:id="rId28"/>
    <p:sldId id="263" r:id="rId29"/>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Creighton" initials="PC" lastIdx="48" clrIdx="0">
    <p:extLst>
      <p:ext uri="{19B8F6BF-5375-455C-9EA6-DF929625EA0E}">
        <p15:presenceInfo xmlns:p15="http://schemas.microsoft.com/office/powerpoint/2012/main" userId="7af7fd8b5ebbbd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E3F3"/>
    <a:srgbClr val="CDE5EE"/>
    <a:srgbClr val="DEE3F3"/>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C2256-E1D3-4EA2-BC83-43ED47E15EAB}" v="3" dt="2020-06-08T15:50:02.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3" autoAdjust="0"/>
    <p:restoredTop sz="95701" autoAdjust="0"/>
  </p:normalViewPr>
  <p:slideViewPr>
    <p:cSldViewPr snapToGrid="0">
      <p:cViewPr varScale="1">
        <p:scale>
          <a:sx n="75" d="100"/>
          <a:sy n="75" d="100"/>
        </p:scale>
        <p:origin x="3468" y="6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77739" cy="471347"/>
          </a:xfrm>
          <a:prstGeom prst="rect">
            <a:avLst/>
          </a:prstGeom>
        </p:spPr>
        <p:txBody>
          <a:bodyPr vert="horz" lIns="93322" tIns="46661" rIns="93322" bIns="46661" rtlCol="0"/>
          <a:lstStyle>
            <a:lvl1pPr algn="l">
              <a:defRPr sz="1300"/>
            </a:lvl1pPr>
          </a:lstStyle>
          <a:p>
            <a:endParaRPr lang="en-US" dirty="0"/>
          </a:p>
        </p:txBody>
      </p:sp>
      <p:sp>
        <p:nvSpPr>
          <p:cNvPr id="3" name="Date Placeholder 2"/>
          <p:cNvSpPr>
            <a:spLocks noGrp="1"/>
          </p:cNvSpPr>
          <p:nvPr>
            <p:ph type="dt" idx="1"/>
          </p:nvPr>
        </p:nvSpPr>
        <p:spPr>
          <a:xfrm>
            <a:off x="4023092" y="3"/>
            <a:ext cx="3077739" cy="471347"/>
          </a:xfrm>
          <a:prstGeom prst="rect">
            <a:avLst/>
          </a:prstGeom>
        </p:spPr>
        <p:txBody>
          <a:bodyPr vert="horz" lIns="93322" tIns="46661" rIns="93322" bIns="46661" rtlCol="0"/>
          <a:lstStyle>
            <a:lvl1pPr algn="r">
              <a:defRPr sz="1300"/>
            </a:lvl1pPr>
          </a:lstStyle>
          <a:p>
            <a:fld id="{92CD5453-1F4F-4E8B-806C-1E356F815B4D}" type="datetimeFigureOut">
              <a:rPr lang="en-US" smtClean="0"/>
              <a:t>7/2/2020</a:t>
            </a:fld>
            <a:endParaRPr lang="en-US" dirty="0"/>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10248" y="4517883"/>
            <a:ext cx="5681980" cy="3697032"/>
          </a:xfrm>
          <a:prstGeom prst="rect">
            <a:avLst/>
          </a:prstGeom>
        </p:spPr>
        <p:txBody>
          <a:bodyPr vert="horz" lIns="93322" tIns="46661" rIns="93322" bIns="4666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9"/>
            <a:ext cx="3077739" cy="471347"/>
          </a:xfrm>
          <a:prstGeom prst="rect">
            <a:avLst/>
          </a:prstGeom>
        </p:spPr>
        <p:txBody>
          <a:bodyPr vert="horz" lIns="93322" tIns="46661" rIns="93322" bIns="4666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129"/>
            <a:ext cx="3077739" cy="471347"/>
          </a:xfrm>
          <a:prstGeom prst="rect">
            <a:avLst/>
          </a:prstGeom>
        </p:spPr>
        <p:txBody>
          <a:bodyPr vert="horz" lIns="93322" tIns="46661" rIns="93322" bIns="46661" rtlCol="0" anchor="b"/>
          <a:lstStyle>
            <a:lvl1pPr algn="r">
              <a:defRPr sz="1300"/>
            </a:lvl1pPr>
          </a:lstStyle>
          <a:p>
            <a:fld id="{298DB185-8214-455C-8493-31F587C8E1C1}" type="slidenum">
              <a:rPr lang="en-US" smtClean="0"/>
              <a:t>‹#›</a:t>
            </a:fld>
            <a:endParaRPr lang="en-US" dirty="0"/>
          </a:p>
        </p:txBody>
      </p:sp>
    </p:spTree>
    <p:extLst>
      <p:ext uri="{BB962C8B-B14F-4D97-AF65-F5344CB8AC3E}">
        <p14:creationId xmlns:p14="http://schemas.microsoft.com/office/powerpoint/2010/main" val="8195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DB185-8214-455C-8493-31F587C8E1C1}" type="slidenum">
              <a:rPr lang="en-US" smtClean="0"/>
              <a:t>3</a:t>
            </a:fld>
            <a:endParaRPr lang="en-US" dirty="0"/>
          </a:p>
        </p:txBody>
      </p:sp>
    </p:spTree>
    <p:extLst>
      <p:ext uri="{BB962C8B-B14F-4D97-AF65-F5344CB8AC3E}">
        <p14:creationId xmlns:p14="http://schemas.microsoft.com/office/powerpoint/2010/main" val="341796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DB185-8214-455C-8493-31F587C8E1C1}" type="slidenum">
              <a:rPr lang="en-US" smtClean="0"/>
              <a:t>5</a:t>
            </a:fld>
            <a:endParaRPr lang="en-US" dirty="0"/>
          </a:p>
        </p:txBody>
      </p:sp>
    </p:spTree>
    <p:extLst>
      <p:ext uri="{BB962C8B-B14F-4D97-AF65-F5344CB8AC3E}">
        <p14:creationId xmlns:p14="http://schemas.microsoft.com/office/powerpoint/2010/main" val="207749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245662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196945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313607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170383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264410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19531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321629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413926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206841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316510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1BC8B55-0AEB-46F8-A174-6A192A205518}"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95AAF-DFE5-4187-9E49-7445D538F33A}" type="slidenum">
              <a:rPr lang="en-US" smtClean="0"/>
              <a:t>‹#›</a:t>
            </a:fld>
            <a:endParaRPr lang="en-US" dirty="0"/>
          </a:p>
        </p:txBody>
      </p:sp>
    </p:spTree>
    <p:extLst>
      <p:ext uri="{BB962C8B-B14F-4D97-AF65-F5344CB8AC3E}">
        <p14:creationId xmlns:p14="http://schemas.microsoft.com/office/powerpoint/2010/main" val="34308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BC8B55-0AEB-46F8-A174-6A192A205518}" type="datetimeFigureOut">
              <a:rPr lang="en-US" smtClean="0"/>
              <a:t>7/2/2020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DF95AAF-DFE5-4187-9E49-7445D538F33A}" type="slidenum">
              <a:rPr lang="en-US" smtClean="0"/>
              <a:t>‹#›</a:t>
            </a:fld>
            <a:endParaRPr lang="en-US" dirty="0"/>
          </a:p>
        </p:txBody>
      </p:sp>
    </p:spTree>
    <p:extLst>
      <p:ext uri="{BB962C8B-B14F-4D97-AF65-F5344CB8AC3E}">
        <p14:creationId xmlns:p14="http://schemas.microsoft.com/office/powerpoint/2010/main" val="314361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2F5840-BFC1-4F85-BB12-E6AF0A7D9D69}"/>
              </a:ext>
            </a:extLst>
          </p:cNvPr>
          <p:cNvSpPr txBox="1"/>
          <p:nvPr/>
        </p:nvSpPr>
        <p:spPr>
          <a:xfrm>
            <a:off x="585446" y="6541506"/>
            <a:ext cx="6644640" cy="707886"/>
          </a:xfrm>
          <a:prstGeom prst="rect">
            <a:avLst/>
          </a:prstGeom>
          <a:noFill/>
        </p:spPr>
        <p:txBody>
          <a:bodyPr wrap="square" rtlCol="0">
            <a:spAutoFit/>
          </a:bodyPr>
          <a:lstStyle/>
          <a:p>
            <a:pPr algn="ctr"/>
            <a:r>
              <a:rPr lang="en-US" sz="4000" dirty="0">
                <a:solidFill>
                  <a:schemeClr val="accent1"/>
                </a:solidFill>
                <a:latin typeface="+mj-lt"/>
                <a:ea typeface="Open Sans Light" panose="020B0306030504020204" pitchFamily="34" charset="0"/>
                <a:cs typeface="Open Sans Light" panose="020B0306030504020204" pitchFamily="34" charset="0"/>
              </a:rPr>
              <a:t>WIN DEALS THAT MATTER</a:t>
            </a:r>
          </a:p>
        </p:txBody>
      </p:sp>
      <p:sp>
        <p:nvSpPr>
          <p:cNvPr id="7" name="TextBox 6">
            <a:extLst>
              <a:ext uri="{FF2B5EF4-FFF2-40B4-BE49-F238E27FC236}">
                <a16:creationId xmlns:a16="http://schemas.microsoft.com/office/drawing/2014/main" id="{CFD66230-A5F0-4C68-881C-8FAC130C62FB}"/>
              </a:ext>
            </a:extLst>
          </p:cNvPr>
          <p:cNvSpPr txBox="1"/>
          <p:nvPr/>
        </p:nvSpPr>
        <p:spPr>
          <a:xfrm>
            <a:off x="258792" y="7197997"/>
            <a:ext cx="7297948" cy="584775"/>
          </a:xfrm>
          <a:prstGeom prst="rect">
            <a:avLst/>
          </a:prstGeom>
          <a:noFill/>
        </p:spPr>
        <p:txBody>
          <a:bodyPr wrap="square" rtlCol="0">
            <a:spAutoFit/>
          </a:bodyPr>
          <a:lstStyle/>
          <a:p>
            <a:pPr algn="ctr"/>
            <a:r>
              <a:rPr lang="en-US" sz="3200" dirty="0">
                <a:latin typeface="+mj-lt"/>
                <a:ea typeface="Open Sans Light" panose="020B0306030504020204" pitchFamily="34" charset="0"/>
                <a:cs typeface="Open Sans Light" panose="020B0306030504020204" pitchFamily="34" charset="0"/>
              </a:rPr>
              <a:t>Best Practices and Coaching Guide</a:t>
            </a:r>
          </a:p>
        </p:txBody>
      </p:sp>
      <p:sp>
        <p:nvSpPr>
          <p:cNvPr id="9" name="TextBox 8">
            <a:extLst>
              <a:ext uri="{FF2B5EF4-FFF2-40B4-BE49-F238E27FC236}">
                <a16:creationId xmlns:a16="http://schemas.microsoft.com/office/drawing/2014/main" id="{0304FD49-19DB-4B50-80B8-E69F697CF1F6}"/>
              </a:ext>
            </a:extLst>
          </p:cNvPr>
          <p:cNvSpPr txBox="1"/>
          <p:nvPr/>
        </p:nvSpPr>
        <p:spPr>
          <a:xfrm>
            <a:off x="508000" y="9498538"/>
            <a:ext cx="6644640" cy="338554"/>
          </a:xfrm>
          <a:prstGeom prst="rect">
            <a:avLst/>
          </a:prstGeom>
          <a:noFill/>
        </p:spPr>
        <p:txBody>
          <a:bodyPr wrap="square" rtlCol="0">
            <a:spAutoFit/>
          </a:bodyPr>
          <a:lstStyle/>
          <a:p>
            <a:r>
              <a:rPr lang="en-US" sz="800" dirty="0">
                <a:latin typeface="+mj-lt"/>
                <a:ea typeface="Open Sans Light" panose="020B0306030504020204" pitchFamily="34" charset="0"/>
                <a:cs typeface="Open Sans Light" panose="020B0306030504020204" pitchFamily="34" charset="0"/>
              </a:rPr>
              <a:t>© 2020 Altify. All rights reserved.</a:t>
            </a:r>
          </a:p>
          <a:p>
            <a:r>
              <a:rPr lang="en-US" sz="800" dirty="0">
                <a:latin typeface="+mj-lt"/>
                <a:ea typeface="Open Sans Light" panose="020B0306030504020204" pitchFamily="34" charset="0"/>
                <a:cs typeface="Open Sans Light" panose="020B0306030504020204" pitchFamily="34" charset="0"/>
              </a:rPr>
              <a:t>For customer use only and no usage rights conveyed. Nothing herein may be reproduced in any form without prior written permission. </a:t>
            </a:r>
          </a:p>
        </p:txBody>
      </p:sp>
      <p:grpSp>
        <p:nvGrpSpPr>
          <p:cNvPr id="11" name="Group 10">
            <a:extLst>
              <a:ext uri="{FF2B5EF4-FFF2-40B4-BE49-F238E27FC236}">
                <a16:creationId xmlns:a16="http://schemas.microsoft.com/office/drawing/2014/main" id="{5845552B-DD98-4847-AEE0-E8B76DDB0EE3}"/>
              </a:ext>
            </a:extLst>
          </p:cNvPr>
          <p:cNvGrpSpPr/>
          <p:nvPr/>
        </p:nvGrpSpPr>
        <p:grpSpPr>
          <a:xfrm>
            <a:off x="1081013" y="2650679"/>
            <a:ext cx="5653506" cy="3716431"/>
            <a:chOff x="1963340" y="1452144"/>
            <a:chExt cx="8164071" cy="5366795"/>
          </a:xfrm>
        </p:grpSpPr>
        <p:pic>
          <p:nvPicPr>
            <p:cNvPr id="12" name="Picture 2" descr="C:\Documents and Settings\KelleyJoss\My Documents\Dropbox\Dealmaker Screenshots\LaptopScreens PPTs\macbookpro_blank.png">
              <a:extLst>
                <a:ext uri="{FF2B5EF4-FFF2-40B4-BE49-F238E27FC236}">
                  <a16:creationId xmlns:a16="http://schemas.microsoft.com/office/drawing/2014/main" id="{E9471F18-75D7-4910-9B57-83596F79439D}"/>
                </a:ext>
              </a:extLst>
            </p:cNvPr>
            <p:cNvPicPr>
              <a:picLocks noChangeAspect="1" noChangeArrowheads="1"/>
            </p:cNvPicPr>
            <p:nvPr/>
          </p:nvPicPr>
          <p:blipFill>
            <a:blip r:embed="rId2"/>
            <a:srcRect/>
            <a:stretch>
              <a:fillRect/>
            </a:stretch>
          </p:blipFill>
          <p:spPr bwMode="auto">
            <a:xfrm>
              <a:off x="1963340" y="1452144"/>
              <a:ext cx="8164071" cy="5366795"/>
            </a:xfrm>
            <a:prstGeom prst="rect">
              <a:avLst/>
            </a:prstGeom>
            <a:noFill/>
          </p:spPr>
        </p:pic>
        <p:pic>
          <p:nvPicPr>
            <p:cNvPr id="13" name="Picture 12">
              <a:extLst>
                <a:ext uri="{FF2B5EF4-FFF2-40B4-BE49-F238E27FC236}">
                  <a16:creationId xmlns:a16="http://schemas.microsoft.com/office/drawing/2014/main" id="{D9C55CCC-3FA1-4930-866A-A2F9745D6506}"/>
                </a:ext>
              </a:extLst>
            </p:cNvPr>
            <p:cNvPicPr>
              <a:picLocks noChangeAspect="1"/>
            </p:cNvPicPr>
            <p:nvPr/>
          </p:nvPicPr>
          <p:blipFill>
            <a:blip r:embed="rId3"/>
            <a:stretch>
              <a:fillRect/>
            </a:stretch>
          </p:blipFill>
          <p:spPr>
            <a:xfrm>
              <a:off x="2509747" y="1759787"/>
              <a:ext cx="7111252" cy="4480560"/>
            </a:xfrm>
            <a:prstGeom prst="rect">
              <a:avLst/>
            </a:prstGeom>
          </p:spPr>
        </p:pic>
      </p:grpSp>
      <p:pic>
        <p:nvPicPr>
          <p:cNvPr id="1026" name="Picture 2" descr="Altify | Customer Revenue Optimization &amp; Account Planning">
            <a:extLst>
              <a:ext uri="{FF2B5EF4-FFF2-40B4-BE49-F238E27FC236}">
                <a16:creationId xmlns:a16="http://schemas.microsoft.com/office/drawing/2014/main" id="{710F8ABF-88B3-429D-A7AC-E06873961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310" y="1699652"/>
            <a:ext cx="2487169" cy="5759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 mug&#10;&#10;Description automatically generated">
            <a:extLst>
              <a:ext uri="{FF2B5EF4-FFF2-40B4-BE49-F238E27FC236}">
                <a16:creationId xmlns:a16="http://schemas.microsoft.com/office/drawing/2014/main" id="{C25892E7-9511-469E-B99E-9068E3BA8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485" y="420015"/>
            <a:ext cx="3761430" cy="1090759"/>
          </a:xfrm>
          <a:prstGeom prst="rect">
            <a:avLst/>
          </a:prstGeom>
        </p:spPr>
      </p:pic>
    </p:spTree>
    <p:extLst>
      <p:ext uri="{BB962C8B-B14F-4D97-AF65-F5344CB8AC3E}">
        <p14:creationId xmlns:p14="http://schemas.microsoft.com/office/powerpoint/2010/main" val="980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F0721C15-29E5-F740-B36C-44A34FF46BE9}"/>
              </a:ext>
            </a:extLst>
          </p:cNvPr>
          <p:cNvSpPr/>
          <p:nvPr/>
        </p:nvSpPr>
        <p:spPr>
          <a:xfrm>
            <a:off x="3594098" y="828181"/>
            <a:ext cx="3840480" cy="192024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45ACAA0B-8234-9843-A076-437A809E863E}"/>
              </a:ext>
            </a:extLst>
          </p:cNvPr>
          <p:cNvGraphicFramePr>
            <a:graphicFrameLocks noGrp="1"/>
          </p:cNvGraphicFramePr>
          <p:nvPr>
            <p:extLst>
              <p:ext uri="{D42A27DB-BD31-4B8C-83A1-F6EECF244321}">
                <p14:modId xmlns:p14="http://schemas.microsoft.com/office/powerpoint/2010/main" val="2387219075"/>
              </p:ext>
            </p:extLst>
          </p:nvPr>
        </p:nvGraphicFramePr>
        <p:xfrm>
          <a:off x="382905" y="2888948"/>
          <a:ext cx="7005447" cy="6377940"/>
        </p:xfrm>
        <a:graphic>
          <a:graphicData uri="http://schemas.openxmlformats.org/drawingml/2006/table">
            <a:tbl>
              <a:tblPr firstRow="1" bandRow="1">
                <a:tableStyleId>{69012ECD-51FC-41F1-AA8D-1B2483CD663E}</a:tableStyleId>
              </a:tblPr>
              <a:tblGrid>
                <a:gridCol w="3498982">
                  <a:extLst>
                    <a:ext uri="{9D8B030D-6E8A-4147-A177-3AD203B41FA5}">
                      <a16:colId xmlns:a16="http://schemas.microsoft.com/office/drawing/2014/main" val="1157125791"/>
                    </a:ext>
                  </a:extLst>
                </a:gridCol>
                <a:gridCol w="3506465">
                  <a:extLst>
                    <a:ext uri="{9D8B030D-6E8A-4147-A177-3AD203B41FA5}">
                      <a16:colId xmlns:a16="http://schemas.microsoft.com/office/drawing/2014/main" val="2249216630"/>
                    </a:ext>
                  </a:extLst>
                </a:gridCol>
              </a:tblGrid>
              <a:tr h="228027">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940609">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Formal Decision Criteria </a:t>
                      </a:r>
                      <a:endParaRPr lang="en-US" sz="1050" b="1" u="sng" dirty="0">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Has the customer defined the formal decision criteria they will use to evaluate alternatives?</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customer’s defined decision criteria?</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were the decision criteria decided?</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Which decision criteria are the highest priority?</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key milestones in the customer’s formal decision process?</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Who will choose the short list of providers?</a:t>
                      </a: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Of the defined decision criteria,</a:t>
                      </a:r>
                      <a:r>
                        <a:rPr lang="en-US" sz="1050" kern="1200" baseline="0" dirty="0">
                          <a:solidFill>
                            <a:schemeClr val="tx1"/>
                          </a:solidFill>
                          <a:effectLst/>
                          <a:latin typeface="+mn-lt"/>
                          <a:ea typeface="Open Sans" panose="020B0606030504020204" pitchFamily="34" charset="0"/>
                          <a:cs typeface="Open Sans" panose="020B0606030504020204" pitchFamily="34" charset="0"/>
                        </a:rPr>
                        <a:t> whic</a:t>
                      </a:r>
                      <a:r>
                        <a:rPr lang="en-US" sz="1050" kern="1200" dirty="0">
                          <a:solidFill>
                            <a:schemeClr val="tx1"/>
                          </a:solidFill>
                          <a:effectLst/>
                          <a:latin typeface="+mn-lt"/>
                          <a:ea typeface="Open Sans" panose="020B0606030504020204" pitchFamily="34" charset="0"/>
                          <a:cs typeface="Open Sans" panose="020B0606030504020204" pitchFamily="34" charset="0"/>
                        </a:rPr>
                        <a:t>h are the mandatory requirements?</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Can you rank the criteria highest to lowest</a:t>
                      </a:r>
                      <a:r>
                        <a:rPr lang="en-US" sz="1050" kern="1200" baseline="0" dirty="0">
                          <a:solidFill>
                            <a:schemeClr val="tx1"/>
                          </a:solidFill>
                          <a:effectLst/>
                          <a:latin typeface="+mn-lt"/>
                          <a:ea typeface="Open Sans" panose="020B0606030504020204" pitchFamily="34" charset="0"/>
                          <a:cs typeface="Open Sans" panose="020B0606030504020204" pitchFamily="34" charset="0"/>
                        </a:rPr>
                        <a:t> based upon the priorities of the key players?</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formal decision process?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formulated the decision criteria? How? </a:t>
                      </a:r>
                    </a:p>
                  </a:txBody>
                  <a:tcPr/>
                </a:tc>
                <a:extLst>
                  <a:ext uri="{0D108BD9-81ED-4DB2-BD59-A6C34878D82A}">
                    <a16:rowId xmlns:a16="http://schemas.microsoft.com/office/drawing/2014/main" val="1466057378"/>
                  </a:ext>
                </a:extLst>
              </a:tr>
              <a:tr h="1199463">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Solution Fit </a:t>
                      </a:r>
                      <a:endParaRPr lang="en-US" sz="1050" b="1" u="sng" dirty="0">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Does the solution address the key players’ most important decision criteria?</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there anything about your solution that does not meet the key players’ most important decision criteria?</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If necessary, how would you shift the decision criteria to fit your solution?</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well does your competitor’s solution fit the key players’ most important decision criteria?</a:t>
                      </a: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the Solution Fit based on the Formal Decision Criteria?</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Does</a:t>
                      </a:r>
                      <a:r>
                        <a:rPr lang="en-US" sz="1050" kern="1200" baseline="0" dirty="0">
                          <a:solidFill>
                            <a:schemeClr val="tx1"/>
                          </a:solidFill>
                          <a:effectLst/>
                          <a:latin typeface="+mn-lt"/>
                          <a:ea typeface="Open Sans" panose="020B0606030504020204" pitchFamily="34" charset="0"/>
                          <a:cs typeface="Open Sans" panose="020B0606030504020204" pitchFamily="34" charset="0"/>
                        </a:rPr>
                        <a:t> the solution help the customer with their compelling event?</a:t>
                      </a:r>
                    </a:p>
                    <a:p>
                      <a:pPr marL="228600" indent="-228600">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Are actions</a:t>
                      </a:r>
                      <a:r>
                        <a:rPr lang="en-US" sz="1050" kern="1200" dirty="0">
                          <a:solidFill>
                            <a:schemeClr val="tx1"/>
                          </a:solidFill>
                          <a:effectLst/>
                          <a:latin typeface="+mn-lt"/>
                          <a:ea typeface="Open Sans" panose="020B0606030504020204" pitchFamily="34" charset="0"/>
                          <a:cs typeface="Open Sans" panose="020B0606030504020204" pitchFamily="34" charset="0"/>
                        </a:rPr>
                        <a:t> needed to ensure correct solution fit?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technical objections do we have to overcome to win?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external resources are required? </a:t>
                      </a:r>
                    </a:p>
                  </a:txBody>
                  <a:tcPr/>
                </a:tc>
                <a:extLst>
                  <a:ext uri="{0D108BD9-81ED-4DB2-BD59-A6C34878D82A}">
                    <a16:rowId xmlns:a16="http://schemas.microsoft.com/office/drawing/2014/main" val="3896579004"/>
                  </a:ext>
                </a:extLst>
              </a:tr>
              <a:tr h="1121358">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Previous</a:t>
                      </a:r>
                      <a:r>
                        <a:rPr lang="en-US" sz="1050" b="1" u="sng" kern="1200" baseline="0" dirty="0">
                          <a:solidFill>
                            <a:schemeClr val="tx1"/>
                          </a:solidFill>
                          <a:effectLst/>
                          <a:latin typeface="+mn-lt"/>
                          <a:ea typeface="Open Sans" panose="020B0606030504020204" pitchFamily="34" charset="0"/>
                          <a:cs typeface="Open Sans" panose="020B0606030504020204" pitchFamily="34" charset="0"/>
                        </a:rPr>
                        <a:t> Experience</a:t>
                      </a:r>
                      <a:r>
                        <a:rPr lang="en-US" sz="1050" b="1" u="sng" kern="1200" dirty="0">
                          <a:solidFill>
                            <a:schemeClr val="tx1"/>
                          </a:solidFill>
                          <a:effectLst/>
                          <a:latin typeface="+mn-lt"/>
                          <a:ea typeface="Open Sans" panose="020B0606030504020204" pitchFamily="34" charset="0"/>
                          <a:cs typeface="Open Sans" panose="020B0606030504020204" pitchFamily="34" charset="0"/>
                        </a:rPr>
                        <a:t>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Do you have a competitive advantage based on the customer’s previous favorable experience with you or your company in a similar project?</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previous experience has the customer had with you, your company and/or your solution, and how can you use this to your advantage?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customer’s prior experience with your competitor?</a:t>
                      </a: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Who is the incumbent vendor, and how is their current relationship with the customer?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customer’s prior experience with our solution? How is this a competitive advantage?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customer’s previous experience with the competitor? How did they get involved in this opportunity? </a:t>
                      </a:r>
                    </a:p>
                  </a:txBody>
                  <a:tcPr/>
                </a:tc>
                <a:extLst>
                  <a:ext uri="{0D108BD9-81ED-4DB2-BD59-A6C34878D82A}">
                    <a16:rowId xmlns:a16="http://schemas.microsoft.com/office/drawing/2014/main" val="3299784632"/>
                  </a:ext>
                </a:extLst>
              </a:tr>
              <a:tr h="1083126">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Unique Business Value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Has a key player confirmed that your solution delivers business value in a way that uniquely differentiates you from the competition?</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business result does the key player value from your solution?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does the key player quantify the value?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does the key player differentiate you from your competitor(s)?</a:t>
                      </a:r>
                    </a:p>
                  </a:txBody>
                  <a:tcPr/>
                </a:tc>
                <a:tc>
                  <a:txBody>
                    <a:bodyPr/>
                    <a:lstStyle/>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a:t>
                      </a:r>
                      <a:r>
                        <a:rPr lang="en-US" sz="1050" kern="1200" baseline="0" dirty="0">
                          <a:solidFill>
                            <a:schemeClr val="tx1"/>
                          </a:solidFill>
                          <a:effectLst/>
                          <a:latin typeface="+mn-lt"/>
                          <a:ea typeface="Open Sans" panose="020B0606030504020204" pitchFamily="34" charset="0"/>
                          <a:cs typeface="Open Sans" panose="020B0606030504020204" pitchFamily="34" charset="0"/>
                        </a:rPr>
                        <a:t> specific measurable business value does the key player expect us to deliver? </a:t>
                      </a:r>
                    </a:p>
                    <a:p>
                      <a:pPr marL="228600" indent="-228600">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Have you confirmed that business value with other key players?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Has a key player confirmed your differentiation?</a:t>
                      </a:r>
                    </a:p>
                    <a:p>
                      <a:pPr marL="228600" indent="-228600">
                        <a:buFont typeface="+mj-lt"/>
                        <a:buAutoNum type="arabicPeriod"/>
                      </a:pPr>
                      <a:r>
                        <a:rPr lang="en-US" sz="1050" dirty="0">
                          <a:latin typeface="+mn-lt"/>
                          <a:ea typeface="Open Sans" panose="020B0606030504020204" pitchFamily="34" charset="0"/>
                          <a:cs typeface="Open Sans" panose="020B0606030504020204" pitchFamily="34" charset="0"/>
                        </a:rPr>
                        <a:t>What business result does the key player value from your competitor’s solution? How is this a differentiator for the competitor?</a:t>
                      </a:r>
                    </a:p>
                  </a:txBody>
                  <a:tcPr/>
                </a:tc>
                <a:extLst>
                  <a:ext uri="{0D108BD9-81ED-4DB2-BD59-A6C34878D82A}">
                    <a16:rowId xmlns:a16="http://schemas.microsoft.com/office/drawing/2014/main" val="1030225190"/>
                  </a:ext>
                </a:extLst>
              </a:tr>
            </a:tbl>
          </a:graphicData>
        </a:graphic>
      </p:graphicFrame>
      <p:sp>
        <p:nvSpPr>
          <p:cNvPr id="15" name="Title 1">
            <a:extLst>
              <a:ext uri="{FF2B5EF4-FFF2-40B4-BE49-F238E27FC236}">
                <a16:creationId xmlns:a16="http://schemas.microsoft.com/office/drawing/2014/main" id="{F096AB66-0FDE-654F-B35B-12DE39743A43}"/>
              </a:ext>
            </a:extLst>
          </p:cNvPr>
          <p:cNvSpPr>
            <a:spLocks noGrp="1"/>
          </p:cNvSpPr>
          <p:nvPr>
            <p:ph type="title"/>
          </p:nvPr>
        </p:nvSpPr>
        <p:spPr>
          <a:xfrm>
            <a:off x="382906" y="2560320"/>
            <a:ext cx="6777990" cy="338554"/>
          </a:xfrm>
        </p:spPr>
        <p:txBody>
          <a:bodyPr>
            <a:normAutofit/>
          </a:bodyPr>
          <a:lstStyle/>
          <a:p>
            <a:r>
              <a:rPr lang="en-US" sz="1200" dirty="0">
                <a:latin typeface="+mn-lt"/>
                <a:ea typeface="Open Sans" panose="020B0606030504020204" pitchFamily="34" charset="0"/>
                <a:cs typeface="Open Sans" panose="020B0606030504020204" pitchFamily="34" charset="0"/>
              </a:rPr>
              <a:t>Coaching Questions</a:t>
            </a:r>
          </a:p>
        </p:txBody>
      </p:sp>
      <p:sp>
        <p:nvSpPr>
          <p:cNvPr id="11" name="TextBox 10">
            <a:extLst>
              <a:ext uri="{FF2B5EF4-FFF2-40B4-BE49-F238E27FC236}">
                <a16:creationId xmlns:a16="http://schemas.microsoft.com/office/drawing/2014/main" id="{C8C2E132-BD96-4E74-AFEE-A2385D6718DD}"/>
              </a:ext>
            </a:extLst>
          </p:cNvPr>
          <p:cNvSpPr txBox="1"/>
          <p:nvPr/>
        </p:nvSpPr>
        <p:spPr>
          <a:xfrm>
            <a:off x="382906" y="862686"/>
            <a:ext cx="2964726" cy="1423467"/>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Assessment Key Question #2</a:t>
            </a:r>
            <a:br>
              <a:rPr lang="en-US" sz="1200" dirty="0">
                <a:ea typeface="Open Sans" panose="020B0606030504020204" pitchFamily="34" charset="0"/>
                <a:cs typeface="Open Sans" panose="020B0606030504020204" pitchFamily="34" charset="0"/>
              </a:rPr>
            </a:br>
            <a:r>
              <a:rPr lang="en-US" sz="1200" dirty="0">
                <a:ea typeface="Open Sans" panose="020B0606030504020204" pitchFamily="34" charset="0"/>
                <a:cs typeface="Open Sans" panose="020B0606030504020204" pitchFamily="34" charset="0"/>
              </a:rPr>
              <a:t>Can we compete? </a:t>
            </a:r>
          </a:p>
          <a:p>
            <a:endParaRPr lang="en-US" sz="1000" dirty="0">
              <a:ea typeface="Open Sans" panose="020B0606030504020204" pitchFamily="34" charset="0"/>
              <a:cs typeface="Open Sans" panose="020B0606030504020204" pitchFamily="34" charset="0"/>
            </a:endParaRPr>
          </a:p>
          <a:p>
            <a:pPr marL="228600" indent="-228600">
              <a:buFont typeface="+mj-lt"/>
              <a:buAutoNum type="arabicPeriod"/>
            </a:pPr>
            <a:r>
              <a:rPr lang="en-US" sz="1050" dirty="0">
                <a:ea typeface="Open Sans" panose="020B0606030504020204" pitchFamily="34" charset="0"/>
                <a:cs typeface="Open Sans" panose="020B0606030504020204" pitchFamily="34" charset="0"/>
              </a:rPr>
              <a:t>Consider each of these indicators from the customer’s point of view.</a:t>
            </a:r>
          </a:p>
          <a:p>
            <a:pPr marL="228600" indent="-228600">
              <a:buFont typeface="+mj-lt"/>
              <a:buAutoNum type="arabicPeriod"/>
            </a:pPr>
            <a:r>
              <a:rPr lang="en-US" sz="1050" dirty="0">
                <a:ea typeface="Open Sans" panose="020B0606030504020204" pitchFamily="34" charset="0"/>
                <a:cs typeface="Open Sans" panose="020B0606030504020204" pitchFamily="34" charset="0"/>
              </a:rPr>
              <a:t>Assess the indicators Solution Fit, Previous Experience, and Unique Business Value for both you and your competition.</a:t>
            </a:r>
          </a:p>
        </p:txBody>
      </p:sp>
      <p:sp>
        <p:nvSpPr>
          <p:cNvPr id="12" name="TextBox 11">
            <a:extLst>
              <a:ext uri="{FF2B5EF4-FFF2-40B4-BE49-F238E27FC236}">
                <a16:creationId xmlns:a16="http://schemas.microsoft.com/office/drawing/2014/main" id="{DC55DA44-9043-E041-89DC-8FCC9F1FD638}"/>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7</a:t>
            </a:r>
          </a:p>
        </p:txBody>
      </p:sp>
      <p:sp>
        <p:nvSpPr>
          <p:cNvPr id="14" name="TextBox 13">
            <a:extLst>
              <a:ext uri="{FF2B5EF4-FFF2-40B4-BE49-F238E27FC236}">
                <a16:creationId xmlns:a16="http://schemas.microsoft.com/office/drawing/2014/main" id="{EBB8BC53-21D4-4326-B2C7-45D284EAE95A}"/>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13E756DE-5E32-49B9-A197-5998030C2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1F3965-C5D2-6846-BB4D-154910AD9BC1}"/>
              </a:ext>
            </a:extLst>
          </p:cNvPr>
          <p:cNvPicPr>
            <a:picLocks noChangeAspect="1"/>
          </p:cNvPicPr>
          <p:nvPr/>
        </p:nvPicPr>
        <p:blipFill>
          <a:blip r:embed="rId3"/>
          <a:stretch>
            <a:fillRect/>
          </a:stretch>
        </p:blipFill>
        <p:spPr>
          <a:xfrm>
            <a:off x="3632200" y="919392"/>
            <a:ext cx="3730752" cy="1739572"/>
          </a:xfrm>
          <a:prstGeom prst="rect">
            <a:avLst/>
          </a:prstGeom>
        </p:spPr>
      </p:pic>
      <p:pic>
        <p:nvPicPr>
          <p:cNvPr id="16" name="Picture 15" descr="A picture containing drawing, mug&#10;&#10;Description automatically generated">
            <a:extLst>
              <a:ext uri="{FF2B5EF4-FFF2-40B4-BE49-F238E27FC236}">
                <a16:creationId xmlns:a16="http://schemas.microsoft.com/office/drawing/2014/main" id="{25286031-F85D-4FC2-BD56-DBDDE464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70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C2BC9213-52A1-544D-9627-3F87FD321050}"/>
              </a:ext>
            </a:extLst>
          </p:cNvPr>
          <p:cNvSpPr/>
          <p:nvPr/>
        </p:nvSpPr>
        <p:spPr>
          <a:xfrm>
            <a:off x="3352800" y="828181"/>
            <a:ext cx="3993852" cy="1905494"/>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45ACAA0B-8234-9843-A076-437A809E863E}"/>
              </a:ext>
            </a:extLst>
          </p:cNvPr>
          <p:cNvGraphicFramePr>
            <a:graphicFrameLocks noGrp="1"/>
          </p:cNvGraphicFramePr>
          <p:nvPr>
            <p:extLst>
              <p:ext uri="{D42A27DB-BD31-4B8C-83A1-F6EECF244321}">
                <p14:modId xmlns:p14="http://schemas.microsoft.com/office/powerpoint/2010/main" val="346642012"/>
              </p:ext>
            </p:extLst>
          </p:nvPr>
        </p:nvGraphicFramePr>
        <p:xfrm>
          <a:off x="381000" y="2886438"/>
          <a:ext cx="7018020" cy="6697980"/>
        </p:xfrm>
        <a:graphic>
          <a:graphicData uri="http://schemas.openxmlformats.org/drawingml/2006/table">
            <a:tbl>
              <a:tblPr firstRow="1" bandRow="1">
                <a:tableStyleId>{69012ECD-51FC-41F1-AA8D-1B2483CD663E}</a:tableStyleId>
              </a:tblPr>
              <a:tblGrid>
                <a:gridCol w="3441700">
                  <a:extLst>
                    <a:ext uri="{9D8B030D-6E8A-4147-A177-3AD203B41FA5}">
                      <a16:colId xmlns:a16="http://schemas.microsoft.com/office/drawing/2014/main" val="1157125791"/>
                    </a:ext>
                  </a:extLst>
                </a:gridCol>
                <a:gridCol w="3576320">
                  <a:extLst>
                    <a:ext uri="{9D8B030D-6E8A-4147-A177-3AD203B41FA5}">
                      <a16:colId xmlns:a16="http://schemas.microsoft.com/office/drawing/2014/main" val="2249216630"/>
                    </a:ext>
                  </a:extLst>
                </a:gridCol>
              </a:tblGrid>
              <a:tr h="0">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Inside Support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a key player who wants you to win currently supporting you and/or advocating on your behalf?</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evidence do you have of the key player’s level of influence?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motivating this key player? How does the key player win if you win, and/or lose if you lose?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has the key player done to indicate their inside support for you?</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track record does this key player have of securing technical and commercial sign-off for similar projects?</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in the customer organization wants us to win?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they willing and able to act on your behalf?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your evidence that they are key player(s)?</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have they done</a:t>
                      </a:r>
                      <a:r>
                        <a:rPr lang="en-US" sz="1050" kern="1200" baseline="0" dirty="0">
                          <a:solidFill>
                            <a:schemeClr val="tx1"/>
                          </a:solidFill>
                          <a:effectLst/>
                          <a:latin typeface="+mn-lt"/>
                          <a:ea typeface="Open Sans" panose="020B0606030504020204" pitchFamily="34" charset="0"/>
                          <a:cs typeface="Open Sans" panose="020B0606030504020204" pitchFamily="34" charset="0"/>
                        </a:rPr>
                        <a:t> to indicate their support?</a:t>
                      </a:r>
                      <a:r>
                        <a:rPr lang="en-US" sz="1050" kern="1200" dirty="0">
                          <a:solidFill>
                            <a:schemeClr val="tx1"/>
                          </a:solidFill>
                          <a:effectLst/>
                          <a:latin typeface="+mn-lt"/>
                          <a:ea typeface="Open Sans" panose="020B0606030504020204" pitchFamily="34" charset="0"/>
                          <a:cs typeface="Open Sans" panose="020B0606030504020204" pitchFamily="34" charset="0"/>
                        </a:rPr>
                        <a: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our evidence of supporter's credibility in the organization that makes them a key player?</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connection to the political structure?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Briefly describe the inside support that your competitor has?</a:t>
                      </a:r>
                    </a:p>
                  </a:txBody>
                  <a:tcPr/>
                </a:tc>
                <a:extLst>
                  <a:ext uri="{0D108BD9-81ED-4DB2-BD59-A6C34878D82A}">
                    <a16:rowId xmlns:a16="http://schemas.microsoft.com/office/drawing/2014/main" val="1466057378"/>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Executive Access</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Can you, or another person on your team, regularly access an executive-level key player(s)?</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Who on your team can directly call on the customer’s executive-level key player(s)?</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Why is this executive giving you time?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Which executive-level key player(s) can your competitor call on?</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Why is this executive giving your competitor time?</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Who is the highest-ranking person involved in this opportunity that your team has met?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Does someone on our team have return access to this executive with reasonable access time?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 we have the appropriate level of coverage</a:t>
                      </a:r>
                      <a:r>
                        <a:rPr lang="en-US" sz="1050" kern="1200" baseline="0" dirty="0">
                          <a:solidFill>
                            <a:schemeClr val="tx1"/>
                          </a:solidFill>
                          <a:effectLst/>
                          <a:latin typeface="+mn-lt"/>
                          <a:ea typeface="Open Sans" panose="020B0606030504020204" pitchFamily="34" charset="0"/>
                          <a:cs typeface="Open Sans" panose="020B0606030504020204" pitchFamily="34" charset="0"/>
                        </a:rPr>
                        <a:t> at this level?</a:t>
                      </a:r>
                      <a:r>
                        <a:rPr lang="en-US" sz="1050" kern="1200" dirty="0">
                          <a:solidFill>
                            <a:schemeClr val="tx1"/>
                          </a:solidFill>
                          <a:effectLst/>
                          <a:latin typeface="+mn-lt"/>
                          <a:ea typeface="Open Sans" panose="020B0606030504020204" pitchFamily="34" charset="0"/>
                          <a:cs typeface="Open Sans" panose="020B0606030504020204" pitchFamily="34" charset="0"/>
                        </a:rPr>
                        <a: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Which executives do we need to meet? How will you gain access to them?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With whom does the competition have regular access to?</a:t>
                      </a:r>
                    </a:p>
                  </a:txBody>
                  <a:tcPr/>
                </a:tc>
                <a:extLst>
                  <a:ext uri="{0D108BD9-81ED-4DB2-BD59-A6C34878D82A}">
                    <a16:rowId xmlns:a16="http://schemas.microsoft.com/office/drawing/2014/main" val="3896579004"/>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Informal Decision Criteria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Are there intangible, subjective factors you can leverage to influence the key players’ decision?</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informal decision criteria (the private, unstated issues) that key players could use to make their decision if they believe that two or more suppliers meet the formal decision criteria equally?</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Which informal decision criteria are mandatory?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will you leverage the informal decision criteria to your advantage?</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will the decision really be made?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unstated issues?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Whose private opinions do we know? Which ones count?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will the customer decide if it's a draw?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are these criteria connected to the Inside Support and Power and Influence indicators?</a:t>
                      </a:r>
                      <a:endParaRPr lang="en-US" sz="1050" dirty="0">
                        <a:latin typeface="+mn-lt"/>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99784632"/>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Power and Influence</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a key player in the inner circle willing and able to influence the outcome in your favor?</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evidence do you have of the inner-circle key player’s level of influence?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has this person demonstrated their support for you? </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stands to gain the most or lose the most from this decision?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can change the rules to help you win?</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can create the urgency to help you now?</a:t>
                      </a:r>
                    </a:p>
                  </a:txBody>
                  <a:tcPr/>
                </a:tc>
                <a:extLst>
                  <a:ext uri="{0D108BD9-81ED-4DB2-BD59-A6C34878D82A}">
                    <a16:rowId xmlns:a16="http://schemas.microsoft.com/office/drawing/2014/main" val="1030225190"/>
                  </a:ext>
                </a:extLst>
              </a:tr>
            </a:tbl>
          </a:graphicData>
        </a:graphic>
      </p:graphicFrame>
      <p:sp>
        <p:nvSpPr>
          <p:cNvPr id="14" name="Title 1">
            <a:extLst>
              <a:ext uri="{FF2B5EF4-FFF2-40B4-BE49-F238E27FC236}">
                <a16:creationId xmlns:a16="http://schemas.microsoft.com/office/drawing/2014/main" id="{09874F2A-5A71-BA47-A972-45469B890C91}"/>
              </a:ext>
            </a:extLst>
          </p:cNvPr>
          <p:cNvSpPr>
            <a:spLocks noGrp="1"/>
          </p:cNvSpPr>
          <p:nvPr>
            <p:ph type="title"/>
          </p:nvPr>
        </p:nvSpPr>
        <p:spPr>
          <a:xfrm>
            <a:off x="381001" y="2560320"/>
            <a:ext cx="6751320" cy="338554"/>
          </a:xfrm>
        </p:spPr>
        <p:txBody>
          <a:bodyPr>
            <a:normAutofit/>
          </a:bodyPr>
          <a:lstStyle/>
          <a:p>
            <a:r>
              <a:rPr lang="en-US" sz="1200" dirty="0">
                <a:latin typeface="+mn-lt"/>
                <a:ea typeface="Open Sans" panose="020B0606030504020204" pitchFamily="34" charset="0"/>
                <a:cs typeface="Open Sans" panose="020B0606030504020204" pitchFamily="34" charset="0"/>
              </a:rPr>
              <a:t>Coaching Questions</a:t>
            </a:r>
          </a:p>
        </p:txBody>
      </p:sp>
      <p:sp>
        <p:nvSpPr>
          <p:cNvPr id="11" name="TextBox 10">
            <a:extLst>
              <a:ext uri="{FF2B5EF4-FFF2-40B4-BE49-F238E27FC236}">
                <a16:creationId xmlns:a16="http://schemas.microsoft.com/office/drawing/2014/main" id="{B985388A-2EE7-4A5F-B348-248B1222DA6C}"/>
              </a:ext>
            </a:extLst>
          </p:cNvPr>
          <p:cNvSpPr txBox="1"/>
          <p:nvPr/>
        </p:nvSpPr>
        <p:spPr>
          <a:xfrm>
            <a:off x="382906" y="862686"/>
            <a:ext cx="2612740" cy="1261884"/>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Assessment Key Question #3</a:t>
            </a:r>
            <a:br>
              <a:rPr lang="en-US" sz="1200" dirty="0">
                <a:ea typeface="Open Sans" panose="020B0606030504020204" pitchFamily="34" charset="0"/>
                <a:cs typeface="Open Sans" panose="020B0606030504020204" pitchFamily="34" charset="0"/>
              </a:rPr>
            </a:br>
            <a:r>
              <a:rPr lang="en-US" sz="1200" dirty="0">
                <a:ea typeface="Open Sans" panose="020B0606030504020204" pitchFamily="34" charset="0"/>
                <a:cs typeface="Open Sans" panose="020B0606030504020204" pitchFamily="34" charset="0"/>
              </a:rPr>
              <a:t>Can we win? </a:t>
            </a:r>
          </a:p>
          <a:p>
            <a:endParaRPr lang="en-US" sz="1000" dirty="0">
              <a:ea typeface="Open Sans" panose="020B0606030504020204" pitchFamily="34" charset="0"/>
              <a:cs typeface="Open Sans" panose="020B0606030504020204" pitchFamily="34" charset="0"/>
            </a:endParaRPr>
          </a:p>
          <a:p>
            <a:pPr marL="228600" indent="-228600">
              <a:buFont typeface="+mj-lt"/>
              <a:buAutoNum type="arabicPeriod"/>
            </a:pPr>
            <a:r>
              <a:rPr lang="en-US" sz="1050" dirty="0">
                <a:ea typeface="Open Sans" panose="020B0606030504020204" pitchFamily="34" charset="0"/>
                <a:cs typeface="Open Sans" panose="020B0606030504020204" pitchFamily="34" charset="0"/>
              </a:rPr>
              <a:t>Consider each of these indicators from the customer’s point of view.</a:t>
            </a:r>
          </a:p>
          <a:p>
            <a:pPr marL="228600" indent="-228600">
              <a:buFont typeface="+mj-lt"/>
              <a:buAutoNum type="arabicPeriod"/>
            </a:pPr>
            <a:r>
              <a:rPr lang="en-US" sz="1050" dirty="0">
                <a:ea typeface="Open Sans" panose="020B0606030504020204" pitchFamily="34" charset="0"/>
                <a:cs typeface="Open Sans" panose="020B0606030504020204" pitchFamily="34" charset="0"/>
              </a:rPr>
              <a:t>Assess each indicator for both you and your competition.</a:t>
            </a:r>
          </a:p>
        </p:txBody>
      </p:sp>
      <p:sp>
        <p:nvSpPr>
          <p:cNvPr id="12" name="TextBox 11">
            <a:extLst>
              <a:ext uri="{FF2B5EF4-FFF2-40B4-BE49-F238E27FC236}">
                <a16:creationId xmlns:a16="http://schemas.microsoft.com/office/drawing/2014/main" id="{64397790-F76E-46B4-9F67-0DE63833EF9D}"/>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8</a:t>
            </a:r>
          </a:p>
        </p:txBody>
      </p:sp>
      <p:sp>
        <p:nvSpPr>
          <p:cNvPr id="15" name="TextBox 14">
            <a:extLst>
              <a:ext uri="{FF2B5EF4-FFF2-40B4-BE49-F238E27FC236}">
                <a16:creationId xmlns:a16="http://schemas.microsoft.com/office/drawing/2014/main" id="{99D6CA78-A650-469F-B2DE-7075923BC254}"/>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826D6F23-D81F-4022-AF03-C671430F8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D9FCEFA-B1DE-1B46-A988-9A9E4291EE0D}"/>
              </a:ext>
            </a:extLst>
          </p:cNvPr>
          <p:cNvPicPr>
            <a:picLocks noChangeAspect="1"/>
          </p:cNvPicPr>
          <p:nvPr/>
        </p:nvPicPr>
        <p:blipFill>
          <a:blip r:embed="rId3"/>
          <a:stretch>
            <a:fillRect/>
          </a:stretch>
        </p:blipFill>
        <p:spPr>
          <a:xfrm>
            <a:off x="3495967" y="899548"/>
            <a:ext cx="3707518" cy="1737360"/>
          </a:xfrm>
          <a:prstGeom prst="rect">
            <a:avLst/>
          </a:prstGeom>
        </p:spPr>
      </p:pic>
      <p:pic>
        <p:nvPicPr>
          <p:cNvPr id="17" name="Picture 16" descr="A picture containing drawing, mug&#10;&#10;Description automatically generated">
            <a:extLst>
              <a:ext uri="{FF2B5EF4-FFF2-40B4-BE49-F238E27FC236}">
                <a16:creationId xmlns:a16="http://schemas.microsoft.com/office/drawing/2014/main" id="{CDF765E7-9893-427F-8687-73716A549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20802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id="{A59A56A6-02B3-4646-8894-D27C611789B7}"/>
              </a:ext>
            </a:extLst>
          </p:cNvPr>
          <p:cNvSpPr/>
          <p:nvPr/>
        </p:nvSpPr>
        <p:spPr>
          <a:xfrm>
            <a:off x="3284118" y="828181"/>
            <a:ext cx="4031946" cy="1828756"/>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45ACAA0B-8234-9843-A076-437A809E863E}"/>
              </a:ext>
            </a:extLst>
          </p:cNvPr>
          <p:cNvGraphicFramePr>
            <a:graphicFrameLocks noGrp="1"/>
          </p:cNvGraphicFramePr>
          <p:nvPr>
            <p:extLst>
              <p:ext uri="{D42A27DB-BD31-4B8C-83A1-F6EECF244321}">
                <p14:modId xmlns:p14="http://schemas.microsoft.com/office/powerpoint/2010/main" val="466642049"/>
              </p:ext>
            </p:extLst>
          </p:nvPr>
        </p:nvGraphicFramePr>
        <p:xfrm>
          <a:off x="381000" y="2890585"/>
          <a:ext cx="6924675" cy="6537960"/>
        </p:xfrm>
        <a:graphic>
          <a:graphicData uri="http://schemas.openxmlformats.org/drawingml/2006/table">
            <a:tbl>
              <a:tblPr firstRow="1" bandRow="1">
                <a:tableStyleId>{69012ECD-51FC-41F1-AA8D-1B2483CD663E}</a:tableStyleId>
              </a:tblPr>
              <a:tblGrid>
                <a:gridCol w="3416300">
                  <a:extLst>
                    <a:ext uri="{9D8B030D-6E8A-4147-A177-3AD203B41FA5}">
                      <a16:colId xmlns:a16="http://schemas.microsoft.com/office/drawing/2014/main" val="1157125791"/>
                    </a:ext>
                  </a:extLst>
                </a:gridCol>
                <a:gridCol w="3508375">
                  <a:extLst>
                    <a:ext uri="{9D8B030D-6E8A-4147-A177-3AD203B41FA5}">
                      <a16:colId xmlns:a16="http://schemas.microsoft.com/office/drawing/2014/main" val="2249216630"/>
                    </a:ext>
                  </a:extLst>
                </a:gridCol>
              </a:tblGrid>
              <a:tr h="0">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370840">
                <a:tc>
                  <a:txBody>
                    <a:bodyPr/>
                    <a:lstStyle/>
                    <a:p>
                      <a:pPr algn="l"/>
                      <a:r>
                        <a:rPr lang="en-US" sz="1050" b="1" u="sng" kern="1200" dirty="0">
                          <a:solidFill>
                            <a:schemeClr val="tx1"/>
                          </a:solidFill>
                          <a:effectLst/>
                          <a:latin typeface="+mn-lt"/>
                          <a:ea typeface="Open Sans" panose="020B0606030504020204" pitchFamily="34" charset="0"/>
                          <a:cs typeface="Open Sans" panose="020B0606030504020204" pitchFamily="34" charset="0"/>
                        </a:rPr>
                        <a:t>Customer Success</a:t>
                      </a:r>
                      <a:endParaRPr lang="en-US" sz="1050"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rgbClr val="080707"/>
                          </a:solidFill>
                          <a:effectLst/>
                          <a:latin typeface="Salesforce Sans"/>
                        </a:rPr>
                        <a:t>Can you mitigate any known risk(s) to deliver a successful implementation of the solution? </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critical things that need to happen for the customer to be successful?</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If there are any third-party requirements, what are they?</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risks have been identified, and what have you and the customer done to mitigate them? </a:t>
                      </a:r>
                      <a:endParaRPr lang="en-US" sz="1050" dirty="0">
                        <a:latin typeface="+mn-lt"/>
                        <a:ea typeface="Open Sans" panose="020B0606030504020204" pitchFamily="34" charset="0"/>
                        <a:cs typeface="Open Sans" panose="020B0606030504020204" pitchFamily="34" charset="0"/>
                      </a:endParaRPr>
                    </a:p>
                  </a:txBody>
                  <a:tcPr/>
                </a:tc>
                <a:tc>
                  <a:txBody>
                    <a:bodyPr/>
                    <a:lstStyle/>
                    <a:p>
                      <a:pPr marL="228600" indent="-228600" algn="l">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Can we deliver on what we are promising? </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customer’s ability to implement?</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could cause this project to fail? </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critical dependencies in our implementation plan? </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there any 3</a:t>
                      </a:r>
                      <a:r>
                        <a:rPr lang="en-US" sz="1050" kern="1200" baseline="30000" dirty="0">
                          <a:solidFill>
                            <a:schemeClr val="tx1"/>
                          </a:solidFill>
                          <a:effectLst/>
                          <a:latin typeface="+mn-lt"/>
                          <a:ea typeface="Open Sans" panose="020B0606030504020204" pitchFamily="34" charset="0"/>
                          <a:cs typeface="Open Sans" panose="020B0606030504020204" pitchFamily="34" charset="0"/>
                        </a:rPr>
                        <a:t>rd</a:t>
                      </a:r>
                      <a:r>
                        <a:rPr lang="en-US" sz="1050" kern="1200" dirty="0">
                          <a:solidFill>
                            <a:schemeClr val="tx1"/>
                          </a:solidFill>
                          <a:effectLst/>
                          <a:latin typeface="+mn-lt"/>
                          <a:ea typeface="Open Sans" panose="020B0606030504020204" pitchFamily="34" charset="0"/>
                          <a:cs typeface="Open Sans" panose="020B0606030504020204" pitchFamily="34" charset="0"/>
                        </a:rPr>
                        <a:t> party requirements? </a:t>
                      </a:r>
                    </a:p>
                  </a:txBody>
                  <a:tcPr/>
                </a:tc>
                <a:extLst>
                  <a:ext uri="{0D108BD9-81ED-4DB2-BD59-A6C34878D82A}">
                    <a16:rowId xmlns:a16="http://schemas.microsoft.com/office/drawing/2014/main" val="1466057378"/>
                  </a:ext>
                </a:extLst>
              </a:tr>
              <a:tr h="370840">
                <a:tc>
                  <a:txBody>
                    <a:bodyPr/>
                    <a:lstStyle/>
                    <a:p>
                      <a:pPr algn="l"/>
                      <a:r>
                        <a:rPr lang="en-US" sz="1050" b="1" u="sng" kern="1200" dirty="0">
                          <a:solidFill>
                            <a:schemeClr val="tx1"/>
                          </a:solidFill>
                          <a:effectLst/>
                          <a:latin typeface="+mn-lt"/>
                          <a:ea typeface="Open Sans" panose="020B0606030504020204" pitchFamily="34" charset="0"/>
                          <a:cs typeface="Open Sans" panose="020B0606030504020204" pitchFamily="34" charset="0"/>
                        </a:rPr>
                        <a:t>Cultural</a:t>
                      </a:r>
                      <a:r>
                        <a:rPr lang="en-US" sz="1050" b="1" u="sng" kern="1200" baseline="0" dirty="0">
                          <a:solidFill>
                            <a:schemeClr val="tx1"/>
                          </a:solidFill>
                          <a:effectLst/>
                          <a:latin typeface="+mn-lt"/>
                          <a:ea typeface="Open Sans" panose="020B0606030504020204" pitchFamily="34" charset="0"/>
                          <a:cs typeface="Open Sans" panose="020B0606030504020204" pitchFamily="34" charset="0"/>
                        </a:rPr>
                        <a:t> Compatibility </a:t>
                      </a:r>
                      <a:endParaRPr lang="en-US" sz="1050"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your company able to align, or adapt, to the customer’s business culture?</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do you characterize the customer’s business culture: bureaucratic, entrepreneurial, collaborative, or individualistic? </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does your company’s business culture differ from the customer’s?</a:t>
                      </a: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would your company need to adapt to the customer’s business culture?</a:t>
                      </a:r>
                    </a:p>
                  </a:txBody>
                  <a:tcPr/>
                </a:tc>
                <a:tc>
                  <a:txBody>
                    <a:bodyPr/>
                    <a:lstStyle/>
                    <a:p>
                      <a:pPr marL="228600" indent="-228600" algn="l">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would you</a:t>
                      </a:r>
                      <a:r>
                        <a:rPr lang="en-US" sz="1050" kern="1200" baseline="0" dirty="0">
                          <a:solidFill>
                            <a:schemeClr val="tx1"/>
                          </a:solidFill>
                          <a:effectLst/>
                          <a:latin typeface="+mn-lt"/>
                          <a:ea typeface="Open Sans" panose="020B0606030504020204" pitchFamily="34" charset="0"/>
                          <a:cs typeface="Open Sans" panose="020B0606030504020204" pitchFamily="34" charset="0"/>
                        </a:rPr>
                        <a:t> characterize the customer’s philosophy or culture?</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How would you describe the customer’s attitude toward vendors?</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Who is their most valued vendor and why?</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Are we willing and able to adapt to the customer’s business culture?</a:t>
                      </a:r>
                      <a:endParaRPr lang="en-US" sz="1050" dirty="0">
                        <a:latin typeface="+mn-lt"/>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96579004"/>
                  </a:ext>
                </a:extLst>
              </a:tr>
              <a:tr h="370840">
                <a:tc>
                  <a:txBody>
                    <a:bodyPr/>
                    <a:lstStyle/>
                    <a:p>
                      <a:pPr algn="l"/>
                      <a:r>
                        <a:rPr lang="en-US" sz="1050" b="1" u="sng" kern="1200" dirty="0">
                          <a:solidFill>
                            <a:schemeClr val="tx1"/>
                          </a:solidFill>
                          <a:effectLst/>
                          <a:latin typeface="+mn-lt"/>
                          <a:ea typeface="Open Sans" panose="020B0606030504020204" pitchFamily="34" charset="0"/>
                          <a:cs typeface="Open Sans" panose="020B0606030504020204" pitchFamily="34" charset="0"/>
                        </a:rPr>
                        <a:t>Revenue and Profit</a:t>
                      </a:r>
                      <a:endParaRPr lang="en-US" sz="1050"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dirty="0">
                          <a:latin typeface="+mn-lt"/>
                          <a:ea typeface="Open Sans" panose="020B0606030504020204" pitchFamily="34" charset="0"/>
                          <a:cs typeface="Open Sans" panose="020B0606030504020204" pitchFamily="34" charset="0"/>
                        </a:rPr>
                        <a:t>Do both the revenue and the profit from this opportunity meet the requirements of your business?</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dirty="0">
                          <a:latin typeface="+mn-lt"/>
                          <a:ea typeface="Open Sans" panose="020B0606030504020204" pitchFamily="34" charset="0"/>
                          <a:cs typeface="Open Sans" panose="020B0606030504020204" pitchFamily="34" charset="0"/>
                        </a:rPr>
                        <a:t>What revenue does this opportunity represent for the company?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dirty="0">
                          <a:latin typeface="+mn-lt"/>
                          <a:ea typeface="Open Sans" panose="020B0606030504020204" pitchFamily="34" charset="0"/>
                          <a:cs typeface="Open Sans" panose="020B0606030504020204" pitchFamily="34" charset="0"/>
                        </a:rPr>
                        <a:t>What is the resource effort required to win this opportunity?</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dirty="0">
                          <a:latin typeface="+mn-lt"/>
                          <a:ea typeface="Open Sans" panose="020B0606030504020204" pitchFamily="34" charset="0"/>
                          <a:cs typeface="Open Sans" panose="020B0606030504020204" pitchFamily="34" charset="0"/>
                        </a:rPr>
                        <a:t>What is the projected profit from this order?</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dirty="0">
                          <a:latin typeface="+mn-lt"/>
                          <a:ea typeface="Open Sans" panose="020B0606030504020204" pitchFamily="34" charset="0"/>
                          <a:cs typeface="Open Sans" panose="020B0606030504020204" pitchFamily="34" charset="0"/>
                        </a:rPr>
                        <a:t>How could you improve the revenue or profitability of this opportunity?</a:t>
                      </a:r>
                    </a:p>
                  </a:txBody>
                  <a:tcPr/>
                </a:tc>
                <a:tc>
                  <a:txBody>
                    <a:bodyPr/>
                    <a:lstStyle/>
                    <a:p>
                      <a:pPr marL="228600" indent="-228600" algn="l">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lgn="l">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significance of this order to</a:t>
                      </a:r>
                      <a:r>
                        <a:rPr lang="en-US" sz="1050" kern="1200" baseline="0" dirty="0">
                          <a:solidFill>
                            <a:schemeClr val="tx1"/>
                          </a:solidFill>
                          <a:effectLst/>
                          <a:latin typeface="+mn-lt"/>
                          <a:ea typeface="Open Sans" panose="020B0606030504020204" pitchFamily="34" charset="0"/>
                          <a:cs typeface="Open Sans" panose="020B0606030504020204" pitchFamily="34" charset="0"/>
                        </a:rPr>
                        <a:t> our company?  To your quota?</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What are the future opportunities that will result from this sale?</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What is the profit for this order? Does it exceed our profit threshold?  </a:t>
                      </a:r>
                    </a:p>
                    <a:p>
                      <a:pPr marL="228600" indent="-228600" algn="l">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How could we improve the profitability of this opportunity? </a:t>
                      </a:r>
                      <a:r>
                        <a:rPr lang="en-US" sz="1050" kern="1200" dirty="0">
                          <a:solidFill>
                            <a:schemeClr val="tx1"/>
                          </a:solidFill>
                          <a:effectLst/>
                          <a:latin typeface="+mn-lt"/>
                          <a:ea typeface="Open Sans" panose="020B0606030504020204" pitchFamily="34" charset="0"/>
                          <a:cs typeface="Open Sans" panose="020B0606030504020204" pitchFamily="34" charset="0"/>
                        </a:rPr>
                        <a:t> </a:t>
                      </a:r>
                    </a:p>
                  </a:txBody>
                  <a:tcPr/>
                </a:tc>
                <a:extLst>
                  <a:ext uri="{0D108BD9-81ED-4DB2-BD59-A6C34878D82A}">
                    <a16:rowId xmlns:a16="http://schemas.microsoft.com/office/drawing/2014/main" val="4289455699"/>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Strategic Growth</a:t>
                      </a:r>
                      <a:endParaRPr lang="en-US" sz="1050"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Will winning this opportunity provide your company strategic growth through increased brand recognition, market share, and/or future revenue?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strategic growth will your company gain if you win this opportunity?</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overall strategic approach, investment, and estimated timing to achieve the growth?</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value of this sale to us beyond the revenue?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could you leverage this sale into other companies or markets? </a:t>
                      </a:r>
                    </a:p>
                  </a:txBody>
                  <a:tcPr/>
                </a:tc>
                <a:extLst>
                  <a:ext uri="{0D108BD9-81ED-4DB2-BD59-A6C34878D82A}">
                    <a16:rowId xmlns:a16="http://schemas.microsoft.com/office/drawing/2014/main" val="1030225190"/>
                  </a:ext>
                </a:extLst>
              </a:tr>
            </a:tbl>
          </a:graphicData>
        </a:graphic>
      </p:graphicFrame>
      <p:sp>
        <p:nvSpPr>
          <p:cNvPr id="12" name="Title 1">
            <a:extLst>
              <a:ext uri="{FF2B5EF4-FFF2-40B4-BE49-F238E27FC236}">
                <a16:creationId xmlns:a16="http://schemas.microsoft.com/office/drawing/2014/main" id="{15C1AAFD-3073-6346-8D8B-2D223C2A54C3}"/>
              </a:ext>
            </a:extLst>
          </p:cNvPr>
          <p:cNvSpPr>
            <a:spLocks noGrp="1"/>
          </p:cNvSpPr>
          <p:nvPr>
            <p:ph type="title"/>
          </p:nvPr>
        </p:nvSpPr>
        <p:spPr>
          <a:xfrm>
            <a:off x="389661" y="2565437"/>
            <a:ext cx="6781711" cy="338554"/>
          </a:xfrm>
        </p:spPr>
        <p:txBody>
          <a:bodyPr>
            <a:normAutofit/>
          </a:bodyPr>
          <a:lstStyle/>
          <a:p>
            <a:r>
              <a:rPr lang="en-US" sz="1200" dirty="0">
                <a:latin typeface="+mn-lt"/>
                <a:ea typeface="Open Sans" panose="020B0606030504020204" pitchFamily="34" charset="0"/>
                <a:cs typeface="Open Sans" panose="020B0606030504020204" pitchFamily="34" charset="0"/>
              </a:rPr>
              <a:t>Coaching Questions</a:t>
            </a:r>
          </a:p>
        </p:txBody>
      </p:sp>
      <p:sp>
        <p:nvSpPr>
          <p:cNvPr id="13" name="TextBox 12">
            <a:extLst>
              <a:ext uri="{FF2B5EF4-FFF2-40B4-BE49-F238E27FC236}">
                <a16:creationId xmlns:a16="http://schemas.microsoft.com/office/drawing/2014/main" id="{2A696E5D-6E51-4432-9597-CDDEA23D6905}"/>
              </a:ext>
            </a:extLst>
          </p:cNvPr>
          <p:cNvSpPr txBox="1"/>
          <p:nvPr/>
        </p:nvSpPr>
        <p:spPr>
          <a:xfrm>
            <a:off x="382906" y="862686"/>
            <a:ext cx="2892551" cy="1100301"/>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Assessment Key Question #4</a:t>
            </a:r>
            <a:br>
              <a:rPr lang="en-US" sz="1200" dirty="0">
                <a:ea typeface="Open Sans" panose="020B0606030504020204" pitchFamily="34" charset="0"/>
                <a:cs typeface="Open Sans" panose="020B0606030504020204" pitchFamily="34" charset="0"/>
              </a:rPr>
            </a:br>
            <a:r>
              <a:rPr lang="en-US" sz="1200" dirty="0">
                <a:ea typeface="Open Sans" panose="020B0606030504020204" pitchFamily="34" charset="0"/>
                <a:cs typeface="Open Sans" panose="020B0606030504020204" pitchFamily="34" charset="0"/>
              </a:rPr>
              <a:t>Is it worth winning?</a:t>
            </a:r>
          </a:p>
          <a:p>
            <a:endParaRPr lang="en-US" sz="1000" dirty="0">
              <a:ea typeface="Open Sans" panose="020B0606030504020204" pitchFamily="34" charset="0"/>
              <a:cs typeface="Open Sans" panose="020B0606030504020204" pitchFamily="34" charset="0"/>
            </a:endParaRPr>
          </a:p>
          <a:p>
            <a:pPr marL="228600" indent="-228600">
              <a:buFont typeface="+mj-lt"/>
              <a:buAutoNum type="arabicPeriod"/>
            </a:pPr>
            <a:r>
              <a:rPr lang="en-US" sz="1050" dirty="0">
                <a:ea typeface="Open Sans" panose="020B0606030504020204" pitchFamily="34" charset="0"/>
                <a:cs typeface="Open Sans" panose="020B0606030504020204" pitchFamily="34" charset="0"/>
              </a:rPr>
              <a:t>Assess the indicators Customer Success and Cultural Compatibility for both you and your competition.</a:t>
            </a:r>
          </a:p>
        </p:txBody>
      </p:sp>
      <p:sp>
        <p:nvSpPr>
          <p:cNvPr id="16" name="TextBox 15">
            <a:extLst>
              <a:ext uri="{FF2B5EF4-FFF2-40B4-BE49-F238E27FC236}">
                <a16:creationId xmlns:a16="http://schemas.microsoft.com/office/drawing/2014/main" id="{F7A6C509-4B3F-4D42-9310-7C9C2FF2D53B}"/>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9</a:t>
            </a:r>
          </a:p>
        </p:txBody>
      </p:sp>
      <p:pic>
        <p:nvPicPr>
          <p:cNvPr id="2" name="Picture 1">
            <a:extLst>
              <a:ext uri="{FF2B5EF4-FFF2-40B4-BE49-F238E27FC236}">
                <a16:creationId xmlns:a16="http://schemas.microsoft.com/office/drawing/2014/main" id="{1D84952A-4D87-3F43-A46B-FDC4509C7650}"/>
              </a:ext>
            </a:extLst>
          </p:cNvPr>
          <p:cNvPicPr>
            <a:picLocks noChangeAspect="1"/>
          </p:cNvPicPr>
          <p:nvPr/>
        </p:nvPicPr>
        <p:blipFill>
          <a:blip r:embed="rId2"/>
          <a:stretch>
            <a:fillRect/>
          </a:stretch>
        </p:blipFill>
        <p:spPr>
          <a:xfrm>
            <a:off x="3390900" y="904875"/>
            <a:ext cx="3822192" cy="1687314"/>
          </a:xfrm>
          <a:prstGeom prst="rect">
            <a:avLst/>
          </a:prstGeom>
        </p:spPr>
      </p:pic>
      <p:sp>
        <p:nvSpPr>
          <p:cNvPr id="14" name="TextBox 13">
            <a:extLst>
              <a:ext uri="{FF2B5EF4-FFF2-40B4-BE49-F238E27FC236}">
                <a16:creationId xmlns:a16="http://schemas.microsoft.com/office/drawing/2014/main" id="{92881E39-AE70-4566-9B05-BAAA7BA802A4}"/>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F6FCF3DC-3E12-4708-8470-282868D28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drawing, mug&#10;&#10;Description automatically generated">
            <a:extLst>
              <a:ext uri="{FF2B5EF4-FFF2-40B4-BE49-F238E27FC236}">
                <a16:creationId xmlns:a16="http://schemas.microsoft.com/office/drawing/2014/main" id="{C02BFD73-BB97-4981-8743-C26347FC5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66131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10B62B9-3362-4CF5-BFA8-BDBDACB8E128}"/>
              </a:ext>
            </a:extLst>
          </p:cNvPr>
          <p:cNvGraphicFramePr>
            <a:graphicFrameLocks noGrp="1"/>
          </p:cNvGraphicFramePr>
          <p:nvPr>
            <p:extLst>
              <p:ext uri="{D42A27DB-BD31-4B8C-83A1-F6EECF244321}">
                <p14:modId xmlns:p14="http://schemas.microsoft.com/office/powerpoint/2010/main" val="1034704976"/>
              </p:ext>
            </p:extLst>
          </p:nvPr>
        </p:nvGraphicFramePr>
        <p:xfrm>
          <a:off x="470175" y="1472128"/>
          <a:ext cx="6808449" cy="7790688"/>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9914036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170510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755026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05970340"/>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9091087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43954614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84478303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84777206"/>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45855514"/>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42905146"/>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32897590"/>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611827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49684994"/>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141143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06329998"/>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35630269"/>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987799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6604695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7045070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82792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74919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7699064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660774450"/>
                  </a:ext>
                </a:extLst>
              </a:tr>
            </a:tbl>
          </a:graphicData>
        </a:graphic>
      </p:graphicFrame>
      <p:sp>
        <p:nvSpPr>
          <p:cNvPr id="6" name="TextBox 5">
            <a:extLst>
              <a:ext uri="{FF2B5EF4-FFF2-40B4-BE49-F238E27FC236}">
                <a16:creationId xmlns:a16="http://schemas.microsoft.com/office/drawing/2014/main" id="{19E046D4-A90F-46D8-A4A6-EBD92ECECA58}"/>
              </a:ext>
            </a:extLst>
          </p:cNvPr>
          <p:cNvSpPr txBox="1"/>
          <p:nvPr/>
        </p:nvSpPr>
        <p:spPr>
          <a:xfrm>
            <a:off x="457200" y="9650656"/>
            <a:ext cx="68580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a:t>
            </a:r>
          </a:p>
        </p:txBody>
      </p:sp>
      <p:sp>
        <p:nvSpPr>
          <p:cNvPr id="10" name="TextBox 9">
            <a:extLst>
              <a:ext uri="{FF2B5EF4-FFF2-40B4-BE49-F238E27FC236}">
                <a16:creationId xmlns:a16="http://schemas.microsoft.com/office/drawing/2014/main" id="{8E6DB329-6DA4-4937-AA1E-756ED50369FF}"/>
              </a:ext>
            </a:extLst>
          </p:cNvPr>
          <p:cNvSpPr txBox="1"/>
          <p:nvPr/>
        </p:nvSpPr>
        <p:spPr>
          <a:xfrm>
            <a:off x="382905" y="316982"/>
            <a:ext cx="66446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Win Deals That Matter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Best Practices and Coaching Guide</a:t>
            </a:r>
          </a:p>
        </p:txBody>
      </p:sp>
      <p:pic>
        <p:nvPicPr>
          <p:cNvPr id="8" name="Picture 2" descr="Altify | Customer Revenue Optimization &amp; Account Planning">
            <a:extLst>
              <a:ext uri="{FF2B5EF4-FFF2-40B4-BE49-F238E27FC236}">
                <a16:creationId xmlns:a16="http://schemas.microsoft.com/office/drawing/2014/main" id="{55D108C9-78C0-4897-B50C-32CE9E9BD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 mug&#10;&#10;Description automatically generated">
            <a:extLst>
              <a:ext uri="{FF2B5EF4-FFF2-40B4-BE49-F238E27FC236}">
                <a16:creationId xmlns:a16="http://schemas.microsoft.com/office/drawing/2014/main" id="{F5D8E0F8-8A56-4499-B92D-B472AB0A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43048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5">
            <a:extLst>
              <a:ext uri="{FF2B5EF4-FFF2-40B4-BE49-F238E27FC236}">
                <a16:creationId xmlns:a16="http://schemas.microsoft.com/office/drawing/2014/main" id="{8B8D8DE2-6AE3-9C43-BB35-7412CF0E4527}"/>
              </a:ext>
            </a:extLst>
          </p:cNvPr>
          <p:cNvGraphicFramePr>
            <a:graphicFrameLocks noGrp="1"/>
          </p:cNvGraphicFramePr>
          <p:nvPr>
            <p:extLst>
              <p:ext uri="{D42A27DB-BD31-4B8C-83A1-F6EECF244321}">
                <p14:modId xmlns:p14="http://schemas.microsoft.com/office/powerpoint/2010/main" val="2855946872"/>
              </p:ext>
            </p:extLst>
          </p:nvPr>
        </p:nvGraphicFramePr>
        <p:xfrm>
          <a:off x="457201" y="4697635"/>
          <a:ext cx="6857999" cy="4183811"/>
        </p:xfrm>
        <a:graphic>
          <a:graphicData uri="http://schemas.openxmlformats.org/drawingml/2006/table">
            <a:tbl>
              <a:tblPr firstRow="1" firstCol="1"/>
              <a:tblGrid>
                <a:gridCol w="257174">
                  <a:extLst>
                    <a:ext uri="{9D8B030D-6E8A-4147-A177-3AD203B41FA5}">
                      <a16:colId xmlns:a16="http://schemas.microsoft.com/office/drawing/2014/main" val="20000"/>
                    </a:ext>
                  </a:extLst>
                </a:gridCol>
                <a:gridCol w="1320165">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gridCol w="1320165">
                  <a:extLst>
                    <a:ext uri="{9D8B030D-6E8A-4147-A177-3AD203B41FA5}">
                      <a16:colId xmlns:a16="http://schemas.microsoft.com/office/drawing/2014/main" val="20003"/>
                    </a:ext>
                  </a:extLst>
                </a:gridCol>
                <a:gridCol w="1320165">
                  <a:extLst>
                    <a:ext uri="{9D8B030D-6E8A-4147-A177-3AD203B41FA5}">
                      <a16:colId xmlns:a16="http://schemas.microsoft.com/office/drawing/2014/main" val="20004"/>
                    </a:ext>
                  </a:extLst>
                </a:gridCol>
                <a:gridCol w="1320165">
                  <a:extLst>
                    <a:ext uri="{9D8B030D-6E8A-4147-A177-3AD203B41FA5}">
                      <a16:colId xmlns:a16="http://schemas.microsoft.com/office/drawing/2014/main" val="20005"/>
                    </a:ext>
                  </a:extLst>
                </a:gridCol>
              </a:tblGrid>
              <a:tr h="5088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050" b="1" i="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ATTACK</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Compelling Event exists and you are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in a position to compete</a:t>
                      </a: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POSITION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No Compelling Event exists or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you are not in a position to compete</a:t>
                      </a: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050" b="1" i="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Frontal</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Flanking</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Fragment</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Defend</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Develop</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extLst>
                  <a:ext uri="{0D108BD9-81ED-4DB2-BD59-A6C34878D82A}">
                    <a16:rowId xmlns:a16="http://schemas.microsoft.com/office/drawing/2014/main" val="10001"/>
                  </a:ext>
                </a:extLst>
              </a:tr>
              <a:tr h="10533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Definitions</a:t>
                      </a:r>
                    </a:p>
                  </a:txBody>
                  <a:tcPr marL="45720" marR="45720" vert="vert270" anchor="ctr"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50" b="0" i="0" u="none" strike="noStrike" baseline="0" dirty="0">
                          <a:latin typeface="+mn-lt"/>
                          <a:ea typeface="Open Sans" panose="020B0606030504020204" pitchFamily="34" charset="0"/>
                          <a:cs typeface="Open Sans" panose="020B0606030504020204" pitchFamily="34" charset="0"/>
                        </a:rPr>
                        <a:t>Direct approach based on client’s value perception of your overwhelming</a:t>
                      </a:r>
                    </a:p>
                    <a:p>
                      <a:pPr algn="l"/>
                      <a:r>
                        <a:rPr lang="en-US" sz="1050" b="0" i="0" u="none" strike="noStrike" baseline="0" dirty="0">
                          <a:latin typeface="+mn-lt"/>
                          <a:ea typeface="Open Sans" panose="020B0606030504020204" pitchFamily="34" charset="0"/>
                          <a:cs typeface="Open Sans" panose="020B0606030504020204" pitchFamily="34" charset="0"/>
                        </a:rPr>
                        <a:t>superiority in solution, price, or reputation vs their alternative.</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50" b="0" i="0" u="none" strike="noStrike" baseline="0" dirty="0">
                          <a:latin typeface="+mn-lt"/>
                          <a:ea typeface="Open Sans" panose="020B0606030504020204" pitchFamily="34" charset="0"/>
                          <a:cs typeface="Open Sans" panose="020B0606030504020204" pitchFamily="34" charset="0"/>
                        </a:rPr>
                        <a:t>Shift the focus of the customer’s buying criteria to a new or different issue that favors your solution.</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50" b="0" i="0" u="none" strike="noStrike" baseline="0" dirty="0">
                          <a:latin typeface="+mn-lt"/>
                          <a:ea typeface="Open Sans" panose="020B0606030504020204" pitchFamily="34" charset="0"/>
                          <a:cs typeface="Open Sans" panose="020B0606030504020204" pitchFamily="34" charset="0"/>
                        </a:rPr>
                        <a:t>Divide the opportunity into smaller pieces you can address in a superior fashion.</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Arial" pitchFamily="34" charset="0"/>
                        <a:buNone/>
                        <a:tabLst/>
                      </a:pPr>
                      <a:r>
                        <a:rPr lang="en-US" sz="1050" b="0" i="0" u="none" strike="noStrike" baseline="0" dirty="0">
                          <a:latin typeface="+mn-lt"/>
                          <a:ea typeface="Open Sans" panose="020B0606030504020204" pitchFamily="34" charset="0"/>
                          <a:cs typeface="Open Sans" panose="020B0606030504020204" pitchFamily="34" charset="0"/>
                        </a:rPr>
                        <a:t>A proactive strategy that protects your position from the inevitable assault from the competition. </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050" b="0" i="0" u="none" strike="noStrike" baseline="0" dirty="0">
                          <a:latin typeface="+mn-lt"/>
                          <a:ea typeface="Open Sans" panose="020B0606030504020204" pitchFamily="34" charset="0"/>
                          <a:cs typeface="Open Sans" panose="020B0606030504020204" pitchFamily="34" charset="0"/>
                        </a:rPr>
                        <a:t>Create and communicate a compelling reason to change.</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991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Purpose</a:t>
                      </a:r>
                    </a:p>
                  </a:txBody>
                  <a:tcPr marL="45720" marR="45720" vert="vert270" anchor="ctr"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To quickly and decisively subdue the competition. </a:t>
                      </a:r>
                      <a:endParaRPr lang="en-US" sz="1050" dirty="0">
                        <a:latin typeface="+mn-lt"/>
                        <a:ea typeface="Open Sans" panose="020B0606030504020204" pitchFamily="34" charset="0"/>
                        <a:cs typeface="Open Sans" panose="020B0606030504020204" pitchFamily="34" charset="0"/>
                      </a:endParaRPr>
                    </a:p>
                    <a:p>
                      <a:pPr marL="112713" indent="-112713" algn="l">
                        <a:buFont typeface="Arial" pitchFamily="34" charset="0"/>
                        <a:buChar char="•"/>
                      </a:pPr>
                      <a:endParaRPr lang="en-US" sz="1050" dirty="0">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Arial" pitchFamily="34" charset="0"/>
                        <a:buNone/>
                        <a:tabLst/>
                        <a:defRPr/>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To change the conversation and put your competitor in a react mode.</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a:buFont typeface="Arial" panose="020B0604020202020204" pitchFamily="34" charset="0"/>
                        <a:buNone/>
                      </a:pPr>
                      <a:r>
                        <a:rPr lang="en-US" sz="1050" kern="1200" dirty="0">
                          <a:solidFill>
                            <a:schemeClr val="tx1"/>
                          </a:solidFill>
                          <a:effectLst/>
                          <a:latin typeface="+mn-lt"/>
                          <a:ea typeface="Open Sans" panose="020B0606030504020204" pitchFamily="34" charset="0"/>
                          <a:cs typeface="Open Sans" panose="020B0606030504020204" pitchFamily="34" charset="0"/>
                        </a:rPr>
                        <a:t>To get your “foot in the door”</a:t>
                      </a:r>
                    </a:p>
                    <a:p>
                      <a:pPr marL="0" indent="0" algn="l">
                        <a:buFont typeface="Arial" panose="020B0604020202020204" pitchFamily="34" charset="0"/>
                        <a:buNone/>
                      </a:pPr>
                      <a:r>
                        <a:rPr lang="en-US" sz="1050" kern="1200" dirty="0">
                          <a:solidFill>
                            <a:schemeClr val="tx1"/>
                          </a:solidFill>
                          <a:effectLst/>
                          <a:latin typeface="+mn-lt"/>
                          <a:ea typeface="Open Sans" panose="020B0606030504020204" pitchFamily="34" charset="0"/>
                          <a:cs typeface="Open Sans" panose="020B0606030504020204" pitchFamily="34" charset="0"/>
                        </a:rPr>
                        <a:t>   -or-</a:t>
                      </a:r>
                    </a:p>
                    <a:p>
                      <a:pPr marL="0" indent="0" algn="l">
                        <a:buFont typeface="Arial" panose="020B0604020202020204" pitchFamily="34" charset="0"/>
                        <a:buNone/>
                      </a:pPr>
                      <a:r>
                        <a:rPr lang="en-US" sz="1050" kern="1200" dirty="0">
                          <a:solidFill>
                            <a:schemeClr val="tx1"/>
                          </a:solidFill>
                          <a:effectLst/>
                          <a:latin typeface="+mn-lt"/>
                          <a:ea typeface="Open Sans" panose="020B0606030504020204" pitchFamily="34" charset="0"/>
                          <a:cs typeface="Open Sans" panose="020B0606030504020204" pitchFamily="34" charset="0"/>
                        </a:rPr>
                        <a:t>You can’t win the entire opportunity (lack of relationships, business value, criteria, etc.).</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Arial" pitchFamily="34" charset="0"/>
                        <a:buNone/>
                        <a:tabLst/>
                      </a:pPr>
                      <a:r>
                        <a:rPr lang="en-US" sz="1050" dirty="0">
                          <a:latin typeface="+mn-lt"/>
                          <a:ea typeface="Open Sans" panose="020B0606030504020204" pitchFamily="34" charset="0"/>
                          <a:cs typeface="Open Sans" panose="020B0606030504020204" pitchFamily="34" charset="0"/>
                        </a:rPr>
                        <a:t>To keep the competition from gaining ground within your account.</a:t>
                      </a:r>
                      <a:endPar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Arial" panose="020B0604020202020204" pitchFamily="34" charset="0"/>
                        <a:buNone/>
                        <a:tabLst/>
                        <a:defRPr/>
                      </a:pPr>
                      <a:r>
                        <a:rPr lang="en-US" sz="1050" dirty="0">
                          <a:latin typeface="+mn-lt"/>
                          <a:ea typeface="Open Sans" panose="020B0606030504020204" pitchFamily="34" charset="0"/>
                          <a:cs typeface="Open Sans" panose="020B0606030504020204" pitchFamily="34" charset="0"/>
                        </a:rPr>
                        <a:t>Business development strategy</a:t>
                      </a:r>
                    </a:p>
                    <a:p>
                      <a:pPr marL="0" marR="0" lvl="0" indent="0" algn="l" defTabSz="914400" rtl="0" eaLnBrk="1" fontAlgn="base" latinLnBrk="0" hangingPunct="1">
                        <a:lnSpc>
                          <a:spcPct val="100000"/>
                        </a:lnSpc>
                        <a:spcBef>
                          <a:spcPts val="200"/>
                        </a:spcBef>
                        <a:spcAft>
                          <a:spcPct val="0"/>
                        </a:spcAft>
                        <a:buClrTx/>
                        <a:buSzTx/>
                        <a:buFont typeface="Arial" panose="020B0604020202020204" pitchFamily="34" charset="0"/>
                        <a:buNone/>
                        <a:tabLst/>
                        <a:defRPr/>
                      </a:pPr>
                      <a:r>
                        <a:rPr lang="en-US" sz="1050" dirty="0">
                          <a:latin typeface="+mn-lt"/>
                          <a:ea typeface="Open Sans" panose="020B0606030504020204" pitchFamily="34" charset="0"/>
                          <a:cs typeface="Open Sans" panose="020B0606030504020204" pitchFamily="34" charset="0"/>
                        </a:rPr>
                        <a:t>-or-</a:t>
                      </a:r>
                    </a:p>
                    <a:p>
                      <a:pPr marL="0" marR="0" lvl="0" indent="0" algn="l" defTabSz="914400" rtl="0" eaLnBrk="1" fontAlgn="base" latinLnBrk="0" hangingPunct="1">
                        <a:lnSpc>
                          <a:spcPct val="100000"/>
                        </a:lnSpc>
                        <a:spcBef>
                          <a:spcPts val="200"/>
                        </a:spcBef>
                        <a:spcAft>
                          <a:spcPct val="0"/>
                        </a:spcAft>
                        <a:buClrTx/>
                        <a:buSzTx/>
                        <a:buFont typeface="Arial" panose="020B0604020202020204" pitchFamily="34" charset="0"/>
                        <a:buNone/>
                        <a:tabLst/>
                        <a:defRPr/>
                      </a:pPr>
                      <a:r>
                        <a:rPr lang="en-US" sz="1050" dirty="0">
                          <a:latin typeface="+mn-lt"/>
                          <a:ea typeface="Open Sans" panose="020B0606030504020204" pitchFamily="34" charset="0"/>
                          <a:cs typeface="Open Sans" panose="020B0606030504020204" pitchFamily="34" charset="0"/>
                        </a:rPr>
                        <a:t>To slow down the sale because you do not have a current solution.</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83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Variations</a:t>
                      </a:r>
                    </a:p>
                  </a:txBody>
                  <a:tcPr marL="45720" marR="45720" vert="vert270" anchor="ctr"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Solution/Price</a:t>
                      </a:r>
                    </a:p>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Reputation</a:t>
                      </a:r>
                      <a:endParaRPr lang="en-US" sz="1050" dirty="0">
                        <a:latin typeface="+mn-lt"/>
                        <a:ea typeface="Open Sans" panose="020B0606030504020204" pitchFamily="34" charset="0"/>
                        <a:cs typeface="Open Sans" panose="020B0606030504020204" pitchFamily="34" charset="0"/>
                      </a:endParaRP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Alter the rules (disruption)</a:t>
                      </a:r>
                    </a:p>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Acknowledge and expand</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Niche</a:t>
                      </a:r>
                    </a:p>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Peaceful co-existence</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Isolate</a:t>
                      </a:r>
                    </a:p>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Insulate</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Invest</a:t>
                      </a:r>
                    </a:p>
                    <a:p>
                      <a:pPr marL="112713" marR="0" lvl="0" indent="-112713" algn="l" defTabSz="914400" rtl="0" eaLnBrk="1" fontAlgn="base" latinLnBrk="0" hangingPunct="1">
                        <a:lnSpc>
                          <a:spcPct val="100000"/>
                        </a:lnSpc>
                        <a:spcBef>
                          <a:spcPts val="200"/>
                        </a:spcBef>
                        <a:spcAft>
                          <a:spcPct val="0"/>
                        </a:spcAft>
                        <a:buClrTx/>
                        <a:buSzTx/>
                        <a:buFont typeface="Arial" pitchFamily="34" charset="0"/>
                        <a:buChar char="•"/>
                        <a:tabLst/>
                      </a:pPr>
                      <a:r>
                        <a:rPr kumimoji="0" lang="en-US" sz="1050" u="none" strike="noStrike" kern="1200" cap="none" normalizeH="0" baseline="0" dirty="0">
                          <a:ln>
                            <a:noFill/>
                          </a:ln>
                          <a:solidFill>
                            <a:schemeClr val="tx1"/>
                          </a:solidFill>
                          <a:effectLst/>
                          <a:latin typeface="+mn-lt"/>
                          <a:ea typeface="Open Sans" panose="020B0606030504020204" pitchFamily="34" charset="0"/>
                          <a:cs typeface="Open Sans" panose="020B0606030504020204" pitchFamily="34" charset="0"/>
                        </a:rPr>
                        <a:t>Delay</a:t>
                      </a:r>
                    </a:p>
                  </a:txBody>
                  <a:tcPr marL="45720" marR="45720"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CA1995C6-ADF1-42EE-A9F3-1F5BF8FEFE4C}"/>
              </a:ext>
            </a:extLst>
          </p:cNvPr>
          <p:cNvSpPr txBox="1"/>
          <p:nvPr/>
        </p:nvSpPr>
        <p:spPr>
          <a:xfrm>
            <a:off x="410457" y="867578"/>
            <a:ext cx="6932294" cy="3747180"/>
          </a:xfrm>
          <a:prstGeom prst="rect">
            <a:avLst/>
          </a:prstGeom>
          <a:noFill/>
        </p:spPr>
        <p:txBody>
          <a:bodyPr wrap="square" rtlCol="0">
            <a:spAutoFit/>
          </a:bodyPr>
          <a:lstStyle/>
          <a:p>
            <a:r>
              <a:rPr lang="en-US" sz="1400" b="1" dirty="0">
                <a:ea typeface="Open Sans Semibold" panose="020B0706030804020204" pitchFamily="34" charset="0"/>
                <a:cs typeface="Open Sans Semibold" panose="020B0706030804020204" pitchFamily="34" charset="0"/>
              </a:rPr>
              <a:t>Competitive Strategy</a:t>
            </a:r>
          </a:p>
          <a:p>
            <a:r>
              <a:rPr lang="en-US" sz="1050" dirty="0">
                <a:ea typeface="Open Sans" panose="020B0606030504020204" pitchFamily="34" charset="0"/>
                <a:cs typeface="Open Sans" panose="020B0606030504020204" pitchFamily="34" charset="0"/>
              </a:rPr>
              <a:t>To win an opportunity, you and your team will typically have to compete not only against other suppliers, but also against the customer's priorities and budgets which may tend to push them away from your particular deal. Utilize the Assessment page in your plan to align the team around your competition’s strengths and weaknesses for this opportunity. </a:t>
            </a:r>
          </a:p>
          <a:p>
            <a:endParaRPr lang="en-US" sz="1050" dirty="0">
              <a:ea typeface="Open Sans" panose="020B0606030504020204" pitchFamily="34" charset="0"/>
              <a:cs typeface="Open Sans" panose="020B0606030504020204" pitchFamily="34" charset="0"/>
            </a:endParaRPr>
          </a:p>
          <a:p>
            <a:r>
              <a:rPr lang="en-US" sz="1050" dirty="0">
                <a:ea typeface="Open Sans" panose="020B0606030504020204" pitchFamily="34" charset="0"/>
                <a:cs typeface="Open Sans" panose="020B0606030504020204" pitchFamily="34" charset="0"/>
              </a:rPr>
              <a:t>You and your team can then develop a competitive strategy to overcome these factors. Once the team is aligned to the strategy, the only time you should consider a change in the strategy is when the ground rules change, or there is a major change in your target account. </a:t>
            </a: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1050" dirty="0">
              <a:ea typeface="Open Sans" panose="020B0606030504020204" pitchFamily="34" charset="0"/>
              <a:cs typeface="Open Sans" panose="020B0606030504020204" pitchFamily="34" charset="0"/>
            </a:endParaRPr>
          </a:p>
          <a:p>
            <a:endParaRPr lang="en-US" sz="300" dirty="0">
              <a:ea typeface="Open Sans" panose="020B0606030504020204" pitchFamily="34" charset="0"/>
              <a:cs typeface="Open Sans" panose="020B0606030504020204" pitchFamily="34" charset="0"/>
            </a:endParaRPr>
          </a:p>
          <a:p>
            <a:r>
              <a:rPr lang="en-US" sz="1050" dirty="0">
                <a:solidFill>
                  <a:schemeClr val="bg2">
                    <a:lumMod val="10000"/>
                  </a:schemeClr>
                </a:solidFill>
                <a:ea typeface="Open Sans" panose="020B0606030504020204" pitchFamily="34" charset="0"/>
                <a:cs typeface="Open Sans" panose="020B0606030504020204" pitchFamily="34" charset="0"/>
              </a:rPr>
              <a:t>There are two types of strategy, Attack and Position, to which the five (5) competitive strategies belong: Frontal, Flanking and Fragment are Attack strategies, while Defend and Develop are Position strategies.</a:t>
            </a:r>
          </a:p>
        </p:txBody>
      </p:sp>
      <p:sp>
        <p:nvSpPr>
          <p:cNvPr id="14" name="TextBox 13">
            <a:extLst>
              <a:ext uri="{FF2B5EF4-FFF2-40B4-BE49-F238E27FC236}">
                <a16:creationId xmlns:a16="http://schemas.microsoft.com/office/drawing/2014/main" id="{629CD696-4A59-4BAB-B6FF-B5EF42A898AD}"/>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11</a:t>
            </a:r>
          </a:p>
        </p:txBody>
      </p:sp>
      <p:grpSp>
        <p:nvGrpSpPr>
          <p:cNvPr id="18" name="Group 17">
            <a:extLst>
              <a:ext uri="{FF2B5EF4-FFF2-40B4-BE49-F238E27FC236}">
                <a16:creationId xmlns:a16="http://schemas.microsoft.com/office/drawing/2014/main" id="{99840665-8326-0D42-BF44-E64D4450AEAC}"/>
              </a:ext>
            </a:extLst>
          </p:cNvPr>
          <p:cNvGrpSpPr/>
          <p:nvPr/>
        </p:nvGrpSpPr>
        <p:grpSpPr>
          <a:xfrm>
            <a:off x="457200" y="2311011"/>
            <a:ext cx="6932295" cy="1808840"/>
            <a:chOff x="457200" y="2380023"/>
            <a:chExt cx="6932295" cy="1808840"/>
          </a:xfrm>
        </p:grpSpPr>
        <p:sp>
          <p:nvSpPr>
            <p:cNvPr id="12" name="Rectangle: Rounded Corners 7">
              <a:extLst>
                <a:ext uri="{FF2B5EF4-FFF2-40B4-BE49-F238E27FC236}">
                  <a16:creationId xmlns:a16="http://schemas.microsoft.com/office/drawing/2014/main" id="{7350F12C-D7CC-490F-8E9B-9F2708A60A83}"/>
                </a:ext>
              </a:extLst>
            </p:cNvPr>
            <p:cNvSpPr/>
            <p:nvPr/>
          </p:nvSpPr>
          <p:spPr>
            <a:xfrm>
              <a:off x="457200" y="2380023"/>
              <a:ext cx="3419404" cy="180884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7">
              <a:extLst>
                <a:ext uri="{FF2B5EF4-FFF2-40B4-BE49-F238E27FC236}">
                  <a16:creationId xmlns:a16="http://schemas.microsoft.com/office/drawing/2014/main" id="{C5356965-69BD-8F44-8104-1FA519EA6CD4}"/>
                </a:ext>
              </a:extLst>
            </p:cNvPr>
            <p:cNvSpPr/>
            <p:nvPr/>
          </p:nvSpPr>
          <p:spPr>
            <a:xfrm>
              <a:off x="3950899" y="2380023"/>
              <a:ext cx="3438596" cy="180884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FDD1104-4DD9-F946-849F-0096F8F52500}"/>
                </a:ext>
              </a:extLst>
            </p:cNvPr>
            <p:cNvPicPr>
              <a:picLocks noChangeAspect="1"/>
            </p:cNvPicPr>
            <p:nvPr/>
          </p:nvPicPr>
          <p:blipFill>
            <a:blip r:embed="rId2"/>
            <a:stretch>
              <a:fillRect/>
            </a:stretch>
          </p:blipFill>
          <p:spPr>
            <a:xfrm>
              <a:off x="4012211" y="2439352"/>
              <a:ext cx="3305717" cy="672892"/>
            </a:xfrm>
            <a:prstGeom prst="rect">
              <a:avLst/>
            </a:prstGeom>
          </p:spPr>
        </p:pic>
        <p:pic>
          <p:nvPicPr>
            <p:cNvPr id="16" name="Picture 15">
              <a:extLst>
                <a:ext uri="{FF2B5EF4-FFF2-40B4-BE49-F238E27FC236}">
                  <a16:creationId xmlns:a16="http://schemas.microsoft.com/office/drawing/2014/main" id="{455887C2-7EE5-C948-8D8B-3AB8F14FFE73}"/>
                </a:ext>
              </a:extLst>
            </p:cNvPr>
            <p:cNvPicPr>
              <a:picLocks noChangeAspect="1"/>
            </p:cNvPicPr>
            <p:nvPr/>
          </p:nvPicPr>
          <p:blipFill>
            <a:blip r:embed="rId3"/>
            <a:stretch>
              <a:fillRect/>
            </a:stretch>
          </p:blipFill>
          <p:spPr>
            <a:xfrm>
              <a:off x="507647" y="2439351"/>
              <a:ext cx="3308392" cy="672893"/>
            </a:xfrm>
            <a:prstGeom prst="rect">
              <a:avLst/>
            </a:prstGeom>
          </p:spPr>
        </p:pic>
        <p:pic>
          <p:nvPicPr>
            <p:cNvPr id="4" name="Picture 3">
              <a:extLst>
                <a:ext uri="{FF2B5EF4-FFF2-40B4-BE49-F238E27FC236}">
                  <a16:creationId xmlns:a16="http://schemas.microsoft.com/office/drawing/2014/main" id="{A6121CCF-282E-354E-842F-47C7E907FF35}"/>
                </a:ext>
              </a:extLst>
            </p:cNvPr>
            <p:cNvPicPr>
              <a:picLocks noChangeAspect="1"/>
            </p:cNvPicPr>
            <p:nvPr/>
          </p:nvPicPr>
          <p:blipFill>
            <a:blip r:embed="rId4"/>
            <a:stretch>
              <a:fillRect/>
            </a:stretch>
          </p:blipFill>
          <p:spPr>
            <a:xfrm>
              <a:off x="1245382" y="2908645"/>
              <a:ext cx="1897867" cy="1280218"/>
            </a:xfrm>
            <a:prstGeom prst="rect">
              <a:avLst/>
            </a:prstGeom>
          </p:spPr>
        </p:pic>
        <p:pic>
          <p:nvPicPr>
            <p:cNvPr id="17" name="Picture 16">
              <a:extLst>
                <a:ext uri="{FF2B5EF4-FFF2-40B4-BE49-F238E27FC236}">
                  <a16:creationId xmlns:a16="http://schemas.microsoft.com/office/drawing/2014/main" id="{E8B7E831-FB6B-304D-8CDE-A1E910260030}"/>
                </a:ext>
              </a:extLst>
            </p:cNvPr>
            <p:cNvPicPr>
              <a:picLocks noChangeAspect="1"/>
            </p:cNvPicPr>
            <p:nvPr/>
          </p:nvPicPr>
          <p:blipFill>
            <a:blip r:embed="rId5"/>
            <a:stretch>
              <a:fillRect/>
            </a:stretch>
          </p:blipFill>
          <p:spPr>
            <a:xfrm>
              <a:off x="4604221" y="3035425"/>
              <a:ext cx="2227076" cy="576267"/>
            </a:xfrm>
            <a:prstGeom prst="rect">
              <a:avLst/>
            </a:prstGeom>
          </p:spPr>
        </p:pic>
      </p:grpSp>
      <p:sp>
        <p:nvSpPr>
          <p:cNvPr id="20" name="TextBox 19">
            <a:extLst>
              <a:ext uri="{FF2B5EF4-FFF2-40B4-BE49-F238E27FC236}">
                <a16:creationId xmlns:a16="http://schemas.microsoft.com/office/drawing/2014/main" id="{030DCA16-3D99-4639-9DE6-26A04034DE12}"/>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9" name="Picture 2" descr="Altify | Customer Revenue Optimization &amp; Account Planning">
            <a:extLst>
              <a:ext uri="{FF2B5EF4-FFF2-40B4-BE49-F238E27FC236}">
                <a16:creationId xmlns:a16="http://schemas.microsoft.com/office/drawing/2014/main" id="{12112482-4337-4434-B27F-FC4E8B7EE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drawing, mug&#10;&#10;Description automatically generated">
            <a:extLst>
              <a:ext uri="{FF2B5EF4-FFF2-40B4-BE49-F238E27FC236}">
                <a16:creationId xmlns:a16="http://schemas.microsoft.com/office/drawing/2014/main" id="{F5DF366E-A54D-466F-A2FF-9F30F40505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33463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
            <a:extLst>
              <a:ext uri="{FF2B5EF4-FFF2-40B4-BE49-F238E27FC236}">
                <a16:creationId xmlns:a16="http://schemas.microsoft.com/office/drawing/2014/main" id="{3F6EF642-3712-489B-8E18-6ED0C1C740A4}"/>
              </a:ext>
            </a:extLst>
          </p:cNvPr>
          <p:cNvGraphicFramePr>
            <a:graphicFrameLocks noGrp="1"/>
          </p:cNvGraphicFramePr>
          <p:nvPr>
            <p:extLst>
              <p:ext uri="{D42A27DB-BD31-4B8C-83A1-F6EECF244321}">
                <p14:modId xmlns:p14="http://schemas.microsoft.com/office/powerpoint/2010/main" val="3382533246"/>
              </p:ext>
            </p:extLst>
          </p:nvPr>
        </p:nvGraphicFramePr>
        <p:xfrm>
          <a:off x="457200" y="1030619"/>
          <a:ext cx="6857999" cy="7760526"/>
        </p:xfrm>
        <a:graphic>
          <a:graphicData uri="http://schemas.openxmlformats.org/drawingml/2006/table">
            <a:tbl>
              <a:tblPr firstRow="1" firstCol="1"/>
              <a:tblGrid>
                <a:gridCol w="257174">
                  <a:extLst>
                    <a:ext uri="{9D8B030D-6E8A-4147-A177-3AD203B41FA5}">
                      <a16:colId xmlns:a16="http://schemas.microsoft.com/office/drawing/2014/main" val="20000"/>
                    </a:ext>
                  </a:extLst>
                </a:gridCol>
                <a:gridCol w="1320165">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gridCol w="1320165">
                  <a:extLst>
                    <a:ext uri="{9D8B030D-6E8A-4147-A177-3AD203B41FA5}">
                      <a16:colId xmlns:a16="http://schemas.microsoft.com/office/drawing/2014/main" val="20003"/>
                    </a:ext>
                  </a:extLst>
                </a:gridCol>
                <a:gridCol w="1320165">
                  <a:extLst>
                    <a:ext uri="{9D8B030D-6E8A-4147-A177-3AD203B41FA5}">
                      <a16:colId xmlns:a16="http://schemas.microsoft.com/office/drawing/2014/main" val="20004"/>
                    </a:ext>
                  </a:extLst>
                </a:gridCol>
                <a:gridCol w="1320165">
                  <a:extLst>
                    <a:ext uri="{9D8B030D-6E8A-4147-A177-3AD203B41FA5}">
                      <a16:colId xmlns:a16="http://schemas.microsoft.com/office/drawing/2014/main" val="20005"/>
                    </a:ext>
                  </a:extLst>
                </a:gridCol>
              </a:tblGrid>
              <a:tr h="5088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050" b="1" i="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ATTACK</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Compelling Events exists and you are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in a position to compete</a:t>
                      </a: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POSITION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No Compelling Event exists or you are not </a:t>
                      </a:r>
                    </a:p>
                    <a:p>
                      <a:pPr marL="0" marR="0" lvl="0" indent="0" algn="ctr" defTabSz="914400" rtl="0" eaLnBrk="1" fontAlgn="base" latinLnBrk="0" hangingPunct="1">
                        <a:lnSpc>
                          <a:spcPct val="85000"/>
                        </a:lnSpc>
                        <a:spcBef>
                          <a:spcPct val="2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sym typeface="Gill Sans" pitchFamily="1" charset="0"/>
                        </a:rPr>
                        <a:t>in a position to compete</a:t>
                      </a: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tc hMerge="1">
                  <a:txBody>
                    <a:body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endParaRPr>
                    </a:p>
                  </a:txBody>
                  <a:tcPr marL="83522" marR="83522" marT="41761" marB="4176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200"/>
                        </a:spcBef>
                        <a:spcAft>
                          <a:spcPct val="0"/>
                        </a:spcAft>
                        <a:buClrTx/>
                        <a:buSzTx/>
                        <a:buFont typeface="Wingdings" pitchFamily="2" charset="2"/>
                        <a:buNone/>
                        <a:tabLst/>
                      </a:pPr>
                      <a:endParaRPr kumimoji="0" lang="en-US" sz="1050" b="1" i="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horzOverflow="overflow">
                    <a:lnL w="12700" cap="flat" cmpd="sng" algn="ctr">
                      <a:no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Frontal</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Flanking</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Fragment</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A1E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Defend</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ts val="200"/>
                        </a:spcBef>
                        <a:spcAft>
                          <a:spcPct val="0"/>
                        </a:spcAft>
                        <a:buClrTx/>
                        <a:buSzTx/>
                        <a:buFont typeface="Wingdings" pitchFamily="2" charset="2"/>
                        <a:buNone/>
                        <a:tabLst/>
                      </a:pPr>
                      <a:r>
                        <a:rPr kumimoji="0" lang="en-US" sz="1050" b="1"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rPr>
                        <a:t>Develop</a:t>
                      </a:r>
                      <a:endParaRPr kumimoji="0" lang="en-US" sz="1050" b="1" i="0" u="none" strike="noStrike" cap="none" normalizeH="0" baseline="0" dirty="0">
                        <a:ln>
                          <a:noFill/>
                        </a:ln>
                        <a:solidFill>
                          <a:schemeClr val="tx1"/>
                        </a:solidFill>
                        <a:effectLst/>
                        <a:latin typeface="+mn-lt"/>
                        <a:ea typeface="Open Sans" panose="020B0606030504020204" pitchFamily="34" charset="0"/>
                        <a:cs typeface="Open Sans" panose="020B0606030504020204" pitchFamily="34" charset="0"/>
                      </a:endParaRPr>
                    </a:p>
                  </a:txBody>
                  <a:tcPr marL="45720" marR="45720" anchor="ctr" anchorCtr="1" horzOverflow="overflow">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solidFill>
                      <a:srgbClr val="5EA869">
                        <a:lumMod val="20000"/>
                        <a:lumOff val="80000"/>
                      </a:srgbClr>
                    </a:solidFill>
                  </a:tcPr>
                </a:tc>
                <a:extLst>
                  <a:ext uri="{0D108BD9-81ED-4DB2-BD59-A6C34878D82A}">
                    <a16:rowId xmlns:a16="http://schemas.microsoft.com/office/drawing/2014/main" val="10001"/>
                  </a:ext>
                </a:extLst>
              </a:tr>
              <a:tr h="1053310">
                <a:tc>
                  <a:txBody>
                    <a:bodyPr/>
                    <a:lstStyle/>
                    <a:p>
                      <a:pPr marL="0" marR="0" algn="ctr">
                        <a:lnSpc>
                          <a:spcPct val="100000"/>
                        </a:lnSpc>
                        <a:spcBef>
                          <a:spcPts val="0"/>
                        </a:spcBef>
                        <a:spcAft>
                          <a:spcPts val="0"/>
                        </a:spcAft>
                      </a:pPr>
                      <a:r>
                        <a:rPr lang="en-US" sz="1050" b="1" i="1" dirty="0">
                          <a:solidFill>
                            <a:srgbClr val="333333"/>
                          </a:solidFill>
                          <a:effectLst/>
                          <a:latin typeface="+mn-lt"/>
                          <a:ea typeface="Open Sans" panose="020B0606030504020204" pitchFamily="34" charset="0"/>
                          <a:cs typeface="Open Sans" panose="020B0606030504020204" pitchFamily="34" charset="0"/>
                        </a:rPr>
                        <a:t>Guidelines for each Strategy</a:t>
                      </a:r>
                      <a:endParaRPr lang="en-US" sz="1050" dirty="0">
                        <a:effectLst/>
                        <a:latin typeface="+mn-lt"/>
                        <a:ea typeface="Open Sans" panose="020B0606030504020204" pitchFamily="34" charset="0"/>
                        <a:cs typeface="Open Sans" panose="020B0606030504020204" pitchFamily="34" charset="0"/>
                      </a:endParaRPr>
                    </a:p>
                  </a:txBody>
                  <a:tcPr marL="45720" marR="45720" vert="vert270" anchor="ctr">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60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Value: </a:t>
                      </a:r>
                      <a:r>
                        <a:rPr lang="en-US" sz="1050" dirty="0">
                          <a:solidFill>
                            <a:srgbClr val="333333"/>
                          </a:solidFill>
                          <a:effectLst/>
                          <a:latin typeface="+mn-lt"/>
                          <a:ea typeface="Open Sans" panose="020B0606030504020204" pitchFamily="34" charset="0"/>
                          <a:cs typeface="Open Sans" panose="020B0606030504020204" pitchFamily="34" charset="0"/>
                        </a:rPr>
                        <a:t>must have an overwhelming advantage 3:1 customer perception in value</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Key Relationships:</a:t>
                      </a:r>
                      <a:r>
                        <a:rPr lang="en-US" sz="1050" dirty="0">
                          <a:solidFill>
                            <a:srgbClr val="333333"/>
                          </a:solidFill>
                          <a:effectLst/>
                          <a:latin typeface="+mn-lt"/>
                          <a:ea typeface="Open Sans" panose="020B0606030504020204" pitchFamily="34" charset="0"/>
                          <a:cs typeface="Open Sans" panose="020B0606030504020204" pitchFamily="34" charset="0"/>
                        </a:rPr>
                        <a:t> who can support and defend you internally</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Criteria: </a:t>
                      </a:r>
                      <a:r>
                        <a:rPr lang="en-US" sz="1050" dirty="0">
                          <a:solidFill>
                            <a:srgbClr val="333333"/>
                          </a:solidFill>
                          <a:effectLst/>
                          <a:latin typeface="+mn-lt"/>
                          <a:ea typeface="Open Sans" panose="020B0606030504020204" pitchFamily="34" charset="0"/>
                          <a:cs typeface="Open Sans" panose="020B0606030504020204" pitchFamily="34" charset="0"/>
                        </a:rPr>
                        <a:t>understand both formal and informal decision criteria</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UBV:</a:t>
                      </a:r>
                      <a:r>
                        <a:rPr lang="en-US" sz="1050" dirty="0">
                          <a:solidFill>
                            <a:srgbClr val="333333"/>
                          </a:solidFill>
                          <a:effectLst/>
                          <a:latin typeface="+mn-lt"/>
                          <a:ea typeface="Open Sans" panose="020B0606030504020204" pitchFamily="34" charset="0"/>
                          <a:cs typeface="Open Sans" panose="020B0606030504020204" pitchFamily="34" charset="0"/>
                        </a:rPr>
                        <a:t> unique business value defined by key player(s)</a:t>
                      </a:r>
                      <a:endParaRPr lang="en-US" sz="1050" dirty="0">
                        <a:solidFill>
                          <a:srgbClr val="FFFFFF"/>
                        </a:solidFill>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60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Key Relationships:</a:t>
                      </a:r>
                      <a:r>
                        <a:rPr lang="en-US" sz="1050" dirty="0">
                          <a:solidFill>
                            <a:srgbClr val="333333"/>
                          </a:solidFill>
                          <a:effectLst/>
                          <a:latin typeface="+mn-lt"/>
                          <a:ea typeface="Open Sans" panose="020B0606030504020204" pitchFamily="34" charset="0"/>
                          <a:cs typeface="Open Sans" panose="020B0606030504020204" pitchFamily="34" charset="0"/>
                        </a:rPr>
                        <a:t> who can support and defend you internally</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Criteria: </a:t>
                      </a:r>
                      <a:r>
                        <a:rPr lang="en-US" sz="1050" dirty="0">
                          <a:solidFill>
                            <a:srgbClr val="333333"/>
                          </a:solidFill>
                          <a:effectLst/>
                          <a:latin typeface="+mn-lt"/>
                          <a:ea typeface="Open Sans" panose="020B0606030504020204" pitchFamily="34" charset="0"/>
                          <a:cs typeface="Open Sans" panose="020B0606030504020204" pitchFamily="34" charset="0"/>
                        </a:rPr>
                        <a:t>you understand both formal and informal decision criteria</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UBV:</a:t>
                      </a:r>
                      <a:r>
                        <a:rPr lang="en-US" sz="1050" dirty="0">
                          <a:solidFill>
                            <a:srgbClr val="333333"/>
                          </a:solidFill>
                          <a:effectLst/>
                          <a:latin typeface="+mn-lt"/>
                          <a:ea typeface="Open Sans" panose="020B0606030504020204" pitchFamily="34" charset="0"/>
                          <a:cs typeface="Open Sans" panose="020B0606030504020204" pitchFamily="34" charset="0"/>
                        </a:rPr>
                        <a:t> unique business value as defined by the customer</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525253"/>
                          </a:solidFill>
                          <a:effectLst/>
                          <a:latin typeface="+mn-lt"/>
                          <a:ea typeface="Open Sans" panose="020B0606030504020204" pitchFamily="34" charset="0"/>
                          <a:cs typeface="Open Sans" panose="020B0606030504020204" pitchFamily="34" charset="0"/>
                        </a:rPr>
                        <a:t>Right Timing:</a:t>
                      </a:r>
                      <a:r>
                        <a:rPr lang="en-US" sz="1050" dirty="0">
                          <a:solidFill>
                            <a:srgbClr val="525253"/>
                          </a:solidFill>
                          <a:effectLst/>
                          <a:latin typeface="+mn-lt"/>
                          <a:ea typeface="Open Sans" panose="020B0606030504020204" pitchFamily="34" charset="0"/>
                          <a:cs typeface="Open Sans" panose="020B0606030504020204" pitchFamily="34" charset="0"/>
                        </a:rPr>
                        <a:t> timing in this strategy is everything</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525253"/>
                          </a:solidFill>
                          <a:effectLst/>
                          <a:latin typeface="+mn-lt"/>
                          <a:ea typeface="Open Sans" panose="020B0606030504020204" pitchFamily="34" charset="0"/>
                          <a:cs typeface="Open Sans" panose="020B0606030504020204" pitchFamily="34" charset="0"/>
                        </a:rPr>
                        <a:t>Right Target:</a:t>
                      </a:r>
                      <a:r>
                        <a:rPr lang="en-US" sz="1050" dirty="0">
                          <a:solidFill>
                            <a:srgbClr val="525253"/>
                          </a:solidFill>
                          <a:effectLst/>
                          <a:latin typeface="+mn-lt"/>
                          <a:ea typeface="Open Sans" panose="020B0606030504020204" pitchFamily="34" charset="0"/>
                          <a:cs typeface="Open Sans" panose="020B0606030504020204" pitchFamily="34" charset="0"/>
                        </a:rPr>
                        <a:t> focused targets, agendas and key individuals</a:t>
                      </a:r>
                      <a:endParaRPr lang="en-US" sz="1050" dirty="0">
                        <a:solidFill>
                          <a:srgbClr val="FFFFFF"/>
                        </a:solidFill>
                        <a:effectLst/>
                        <a:latin typeface="+mn-lt"/>
                        <a:ea typeface="Open Sans" panose="020B0606030504020204" pitchFamily="34" charset="0"/>
                        <a:cs typeface="Open Sans" panose="020B0606030504020204" pitchFamily="34" charset="0"/>
                      </a:endParaRPr>
                    </a:p>
                    <a:p>
                      <a:pPr marL="0" marR="0" lvl="0" indent="0" algn="l">
                        <a:spcBef>
                          <a:spcPts val="0"/>
                        </a:spcBef>
                        <a:spcAft>
                          <a:spcPts val="300"/>
                        </a:spcAft>
                        <a:buFont typeface="Arial" panose="020B0604020202020204" pitchFamily="34" charset="0"/>
                        <a:buNone/>
                      </a:pPr>
                      <a:r>
                        <a:rPr lang="en-US" sz="1050" b="1" dirty="0">
                          <a:solidFill>
                            <a:srgbClr val="525253"/>
                          </a:solidFill>
                          <a:effectLst/>
                          <a:latin typeface="+mn-lt"/>
                          <a:ea typeface="Open Sans" panose="020B0606030504020204" pitchFamily="34" charset="0"/>
                          <a:cs typeface="Open Sans" panose="020B0606030504020204" pitchFamily="34" charset="0"/>
                        </a:rPr>
                        <a:t>Right Issues:</a:t>
                      </a:r>
                      <a:r>
                        <a:rPr lang="en-US" sz="1050" dirty="0">
                          <a:solidFill>
                            <a:srgbClr val="525253"/>
                          </a:solidFill>
                          <a:effectLst/>
                          <a:latin typeface="+mn-lt"/>
                          <a:ea typeface="Open Sans" panose="020B0606030504020204" pitchFamily="34" charset="0"/>
                          <a:cs typeface="Open Sans" panose="020B0606030504020204" pitchFamily="34" charset="0"/>
                        </a:rPr>
                        <a:t> carefully pick the issues to address</a:t>
                      </a:r>
                      <a:endParaRPr lang="en-US" sz="1050" dirty="0">
                        <a:solidFill>
                          <a:srgbClr val="FFFFFF"/>
                        </a:solidFill>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7000"/>
                        </a:lnSpc>
                        <a:spcBef>
                          <a:spcPts val="60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Correct Base: </a:t>
                      </a:r>
                      <a:r>
                        <a:rPr lang="en-US" sz="1050" dirty="0">
                          <a:solidFill>
                            <a:srgbClr val="333333"/>
                          </a:solidFill>
                          <a:effectLst/>
                          <a:latin typeface="+mn-lt"/>
                          <a:ea typeface="Open Sans" panose="020B0606030504020204" pitchFamily="34" charset="0"/>
                          <a:cs typeface="Open Sans" panose="020B0606030504020204" pitchFamily="34" charset="0"/>
                        </a:rPr>
                        <a:t>confirm that you have selected the correct base or foot in the door to exploit future opportunities</a:t>
                      </a:r>
                      <a:endParaRPr lang="en-US" sz="1050" dirty="0">
                        <a:effectLst/>
                        <a:latin typeface="+mn-lt"/>
                        <a:ea typeface="Open Sans" panose="020B0606030504020204" pitchFamily="34" charset="0"/>
                        <a:cs typeface="Open Sans" panose="020B0606030504020204" pitchFamily="34" charset="0"/>
                      </a:endParaRPr>
                    </a:p>
                    <a:p>
                      <a:pPr marL="0" marR="0" lvl="0" indent="0" algn="l">
                        <a:lnSpc>
                          <a:spcPct val="107000"/>
                        </a:lnSpc>
                        <a:spcBef>
                          <a:spcPts val="0"/>
                        </a:spcBef>
                        <a:spcAft>
                          <a:spcPts val="300"/>
                        </a:spcAft>
                        <a:buFont typeface="Arial" panose="020B0604020202020204" pitchFamily="34" charset="0"/>
                        <a:buNone/>
                      </a:pPr>
                      <a:r>
                        <a:rPr lang="en-US" sz="1050" b="1" dirty="0">
                          <a:solidFill>
                            <a:srgbClr val="333333"/>
                          </a:solidFill>
                          <a:effectLst/>
                          <a:latin typeface="+mn-lt"/>
                          <a:ea typeface="Open Sans" panose="020B0606030504020204" pitchFamily="34" charset="0"/>
                          <a:cs typeface="Open Sans" panose="020B0606030504020204" pitchFamily="34" charset="0"/>
                        </a:rPr>
                        <a:t>Support: </a:t>
                      </a:r>
                      <a:r>
                        <a:rPr lang="en-US" sz="1050" dirty="0">
                          <a:solidFill>
                            <a:srgbClr val="333333"/>
                          </a:solidFill>
                          <a:effectLst/>
                          <a:latin typeface="+mn-lt"/>
                          <a:ea typeface="Open Sans" panose="020B0606030504020204" pitchFamily="34" charset="0"/>
                          <a:cs typeface="Open Sans" panose="020B0606030504020204" pitchFamily="34" charset="0"/>
                        </a:rPr>
                        <a:t>inside support and confirmation from the customer that the subsidized value you bring is still deemed valuable</a:t>
                      </a:r>
                      <a:endParaRPr lang="en-US" sz="1050" dirty="0">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7000"/>
                        </a:lnSpc>
                        <a:spcBef>
                          <a:spcPts val="600"/>
                        </a:spcBef>
                        <a:spcAft>
                          <a:spcPts val="300"/>
                        </a:spcAft>
                        <a:buFont typeface="Arial" panose="020B0604020202020204" pitchFamily="34" charset="0"/>
                        <a:buNone/>
                      </a:pPr>
                      <a:r>
                        <a:rPr lang="en-US" sz="1050" b="1" dirty="0">
                          <a:effectLst/>
                          <a:latin typeface="+mn-lt"/>
                          <a:ea typeface="Open Sans" panose="020B0606030504020204" pitchFamily="34" charset="0"/>
                          <a:cs typeface="Open Sans" panose="020B0606030504020204" pitchFamily="34" charset="0"/>
                        </a:rPr>
                        <a:t>Higher Ground:</a:t>
                      </a:r>
                      <a:r>
                        <a:rPr lang="en-US" sz="1050" dirty="0">
                          <a:effectLst/>
                          <a:latin typeface="+mn-lt"/>
                          <a:ea typeface="Open Sans" panose="020B0606030504020204" pitchFamily="34" charset="0"/>
                          <a:cs typeface="Open Sans" panose="020B0606030504020204" pitchFamily="34" charset="0"/>
                        </a:rPr>
                        <a:t> expanding your relationships to more influential managers or executives</a:t>
                      </a:r>
                    </a:p>
                    <a:p>
                      <a:pPr marL="0" marR="0" lvl="0" indent="0" algn="l">
                        <a:lnSpc>
                          <a:spcPct val="107000"/>
                        </a:lnSpc>
                        <a:spcBef>
                          <a:spcPts val="0"/>
                        </a:spcBef>
                        <a:spcAft>
                          <a:spcPts val="300"/>
                        </a:spcAft>
                        <a:buFont typeface="Arial" panose="020B0604020202020204" pitchFamily="34" charset="0"/>
                        <a:buNone/>
                      </a:pPr>
                      <a:r>
                        <a:rPr lang="en-US" sz="1050" b="1" dirty="0">
                          <a:effectLst/>
                          <a:latin typeface="+mn-lt"/>
                          <a:ea typeface="Open Sans" panose="020B0606030504020204" pitchFamily="34" charset="0"/>
                          <a:cs typeface="Open Sans" panose="020B0606030504020204" pitchFamily="34" charset="0"/>
                        </a:rPr>
                        <a:t>Create Tangents &amp; Diversions: </a:t>
                      </a:r>
                      <a:r>
                        <a:rPr lang="en-US" sz="1050" dirty="0">
                          <a:effectLst/>
                          <a:latin typeface="+mn-lt"/>
                          <a:ea typeface="Open Sans" panose="020B0606030504020204" pitchFamily="34" charset="0"/>
                          <a:cs typeface="Open Sans" panose="020B0606030504020204" pitchFamily="34" charset="0"/>
                        </a:rPr>
                        <a:t>and competitive traps to dilute the competitor’s efforts</a:t>
                      </a:r>
                    </a:p>
                    <a:p>
                      <a:pPr marL="0" marR="0" lvl="0" indent="0" algn="l">
                        <a:lnSpc>
                          <a:spcPct val="107000"/>
                        </a:lnSpc>
                        <a:spcBef>
                          <a:spcPts val="0"/>
                        </a:spcBef>
                        <a:spcAft>
                          <a:spcPts val="300"/>
                        </a:spcAft>
                        <a:buFont typeface="Arial" panose="020B0604020202020204" pitchFamily="34" charset="0"/>
                        <a:buNone/>
                      </a:pPr>
                      <a:r>
                        <a:rPr lang="en-US" sz="1050" b="1" dirty="0">
                          <a:effectLst/>
                          <a:latin typeface="+mn-lt"/>
                          <a:ea typeface="Open Sans" panose="020B0606030504020204" pitchFamily="34" charset="0"/>
                          <a:cs typeface="Open Sans" panose="020B0606030504020204" pitchFamily="34" charset="0"/>
                        </a:rPr>
                        <a:t>Be Indispensable:</a:t>
                      </a:r>
                      <a:r>
                        <a:rPr lang="en-US" sz="1050" dirty="0">
                          <a:effectLst/>
                          <a:latin typeface="+mn-lt"/>
                          <a:ea typeface="Open Sans" panose="020B0606030504020204" pitchFamily="34" charset="0"/>
                          <a:cs typeface="Open Sans" panose="020B0606030504020204" pitchFamily="34" charset="0"/>
                        </a:rPr>
                        <a:t> continue to demonstrate and articulate your credibility and business value you can deliver</a:t>
                      </a: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7000"/>
                        </a:lnSpc>
                        <a:spcBef>
                          <a:spcPts val="600"/>
                        </a:spcBef>
                        <a:spcAft>
                          <a:spcPts val="300"/>
                        </a:spcAft>
                        <a:buFont typeface="Arial" panose="020B0604020202020204" pitchFamily="34" charset="0"/>
                        <a:buNone/>
                        <a:tabLst>
                          <a:tab pos="457200" algn="l"/>
                        </a:tabLst>
                      </a:pPr>
                      <a:r>
                        <a:rPr lang="en-US" sz="1050" b="1" dirty="0">
                          <a:solidFill>
                            <a:srgbClr val="333333"/>
                          </a:solidFill>
                          <a:effectLst/>
                          <a:latin typeface="+mn-lt"/>
                          <a:ea typeface="Open Sans" panose="020B0606030504020204" pitchFamily="34" charset="0"/>
                          <a:cs typeface="Open Sans" panose="020B0606030504020204" pitchFamily="34" charset="0"/>
                        </a:rPr>
                        <a:t>Be There:</a:t>
                      </a:r>
                      <a:r>
                        <a:rPr lang="en-US" sz="1050" dirty="0">
                          <a:solidFill>
                            <a:srgbClr val="333333"/>
                          </a:solidFill>
                          <a:effectLst/>
                          <a:latin typeface="+mn-lt"/>
                          <a:ea typeface="Open Sans" panose="020B0606030504020204" pitchFamily="34" charset="0"/>
                          <a:cs typeface="Open Sans" panose="020B0606030504020204" pitchFamily="34" charset="0"/>
                        </a:rPr>
                        <a:t> establish presence for the future</a:t>
                      </a:r>
                      <a:endParaRPr lang="en-US" sz="1050" dirty="0">
                        <a:effectLst/>
                        <a:latin typeface="+mn-lt"/>
                        <a:ea typeface="Open Sans" panose="020B0606030504020204" pitchFamily="34" charset="0"/>
                        <a:cs typeface="Open Sans" panose="020B0606030504020204" pitchFamily="34" charset="0"/>
                      </a:endParaRPr>
                    </a:p>
                    <a:p>
                      <a:pPr marL="0" marR="0" lvl="0" indent="0" algn="l">
                        <a:lnSpc>
                          <a:spcPct val="107000"/>
                        </a:lnSpc>
                        <a:spcBef>
                          <a:spcPts val="0"/>
                        </a:spcBef>
                        <a:spcAft>
                          <a:spcPts val="300"/>
                        </a:spcAft>
                        <a:buFont typeface="Arial" panose="020B0604020202020204" pitchFamily="34" charset="0"/>
                        <a:buNone/>
                        <a:tabLst>
                          <a:tab pos="457200" algn="l"/>
                        </a:tabLst>
                      </a:pPr>
                      <a:r>
                        <a:rPr lang="en-US" sz="1050" b="1" dirty="0">
                          <a:solidFill>
                            <a:srgbClr val="333333"/>
                          </a:solidFill>
                          <a:effectLst/>
                          <a:latin typeface="+mn-lt"/>
                          <a:ea typeface="Open Sans" panose="020B0606030504020204" pitchFamily="34" charset="0"/>
                          <a:cs typeface="Open Sans" panose="020B0606030504020204" pitchFamily="34" charset="0"/>
                        </a:rPr>
                        <a:t>Learn: </a:t>
                      </a:r>
                      <a:r>
                        <a:rPr lang="en-US" sz="1050" b="0" dirty="0">
                          <a:solidFill>
                            <a:srgbClr val="333333"/>
                          </a:solidFill>
                          <a:effectLst/>
                          <a:latin typeface="+mn-lt"/>
                          <a:ea typeface="Open Sans" panose="020B0606030504020204" pitchFamily="34" charset="0"/>
                          <a:cs typeface="Open Sans" panose="020B0606030504020204" pitchFamily="34" charset="0"/>
                        </a:rPr>
                        <a:t>and </a:t>
                      </a:r>
                      <a:r>
                        <a:rPr lang="en-US" sz="1050" dirty="0">
                          <a:solidFill>
                            <a:srgbClr val="333333"/>
                          </a:solidFill>
                          <a:effectLst/>
                          <a:latin typeface="+mn-lt"/>
                          <a:ea typeface="Open Sans" panose="020B0606030504020204" pitchFamily="34" charset="0"/>
                          <a:cs typeface="Open Sans" panose="020B0606030504020204" pitchFamily="34" charset="0"/>
                        </a:rPr>
                        <a:t>continue to collect profile data </a:t>
                      </a:r>
                      <a:endParaRPr lang="en-US" sz="1050" dirty="0">
                        <a:effectLst/>
                        <a:latin typeface="+mn-lt"/>
                        <a:ea typeface="Open Sans" panose="020B0606030504020204" pitchFamily="34" charset="0"/>
                        <a:cs typeface="Open Sans" panose="020B0606030504020204" pitchFamily="34" charset="0"/>
                      </a:endParaRPr>
                    </a:p>
                    <a:p>
                      <a:pPr marL="0" marR="0" lvl="0" indent="0" algn="l">
                        <a:lnSpc>
                          <a:spcPct val="107000"/>
                        </a:lnSpc>
                        <a:spcBef>
                          <a:spcPts val="0"/>
                        </a:spcBef>
                        <a:spcAft>
                          <a:spcPts val="300"/>
                        </a:spcAft>
                        <a:buFont typeface="Arial" panose="020B0604020202020204" pitchFamily="34" charset="0"/>
                        <a:buNone/>
                        <a:tabLst>
                          <a:tab pos="457200" algn="l"/>
                        </a:tabLst>
                      </a:pPr>
                      <a:r>
                        <a:rPr lang="en-US" sz="1050" b="1" dirty="0">
                          <a:solidFill>
                            <a:srgbClr val="333333"/>
                          </a:solidFill>
                          <a:effectLst/>
                          <a:latin typeface="+mn-lt"/>
                          <a:ea typeface="Open Sans" panose="020B0606030504020204" pitchFamily="34" charset="0"/>
                          <a:cs typeface="Open Sans" panose="020B0606030504020204" pitchFamily="34" charset="0"/>
                        </a:rPr>
                        <a:t>Focus:</a:t>
                      </a:r>
                      <a:r>
                        <a:rPr lang="en-US" sz="1050" dirty="0">
                          <a:solidFill>
                            <a:srgbClr val="333333"/>
                          </a:solidFill>
                          <a:effectLst/>
                          <a:latin typeface="+mn-lt"/>
                          <a:ea typeface="Open Sans" panose="020B0606030504020204" pitchFamily="34" charset="0"/>
                          <a:cs typeface="Open Sans" panose="020B0606030504020204" pitchFamily="34" charset="0"/>
                        </a:rPr>
                        <a:t> on developing a relationship with a key player and capturing informal decision criteria</a:t>
                      </a:r>
                      <a:endParaRPr lang="en-US" sz="1050" dirty="0">
                        <a:effectLst/>
                        <a:latin typeface="+mn-lt"/>
                        <a:ea typeface="Open Sans" panose="020B0606030504020204" pitchFamily="34" charset="0"/>
                        <a:cs typeface="Open Sans" panose="020B0606030504020204" pitchFamily="34" charset="0"/>
                      </a:endParaRPr>
                    </a:p>
                    <a:p>
                      <a:pPr marL="0" marR="0" lvl="0" indent="0" algn="l">
                        <a:lnSpc>
                          <a:spcPct val="107000"/>
                        </a:lnSpc>
                        <a:spcBef>
                          <a:spcPts val="0"/>
                        </a:spcBef>
                        <a:spcAft>
                          <a:spcPts val="300"/>
                        </a:spcAft>
                        <a:buFont typeface="Arial" panose="020B0604020202020204" pitchFamily="34" charset="0"/>
                        <a:buNone/>
                        <a:tabLst>
                          <a:tab pos="457200" algn="l"/>
                        </a:tabLst>
                      </a:pPr>
                      <a:r>
                        <a:rPr lang="en-US" sz="1050" b="1" dirty="0">
                          <a:solidFill>
                            <a:srgbClr val="333333"/>
                          </a:solidFill>
                          <a:effectLst/>
                          <a:latin typeface="+mn-lt"/>
                          <a:ea typeface="Open Sans" panose="020B0606030504020204" pitchFamily="34" charset="0"/>
                          <a:cs typeface="Open Sans" panose="020B0606030504020204" pitchFamily="34" charset="0"/>
                        </a:rPr>
                        <a:t>Relationships:</a:t>
                      </a:r>
                      <a:r>
                        <a:rPr lang="en-US" sz="1050" dirty="0">
                          <a:solidFill>
                            <a:srgbClr val="333333"/>
                          </a:solidFill>
                          <a:effectLst/>
                          <a:latin typeface="+mn-lt"/>
                          <a:ea typeface="Open Sans" panose="020B0606030504020204" pitchFamily="34" charset="0"/>
                          <a:cs typeface="Open Sans" panose="020B0606030504020204" pitchFamily="34" charset="0"/>
                        </a:rPr>
                        <a:t> requires key influential relationships who can support and defend you internally</a:t>
                      </a:r>
                      <a:endParaRPr lang="en-US" sz="1050" dirty="0">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99145">
                <a:tc>
                  <a:txBody>
                    <a:bodyPr/>
                    <a:lstStyle/>
                    <a:p>
                      <a:pPr marL="0" marR="0" algn="ctr">
                        <a:lnSpc>
                          <a:spcPct val="100000"/>
                        </a:lnSpc>
                        <a:spcBef>
                          <a:spcPts val="0"/>
                        </a:spcBef>
                        <a:spcAft>
                          <a:spcPts val="0"/>
                        </a:spcAft>
                      </a:pPr>
                      <a:r>
                        <a:rPr lang="en-US" sz="1050" b="1" i="1" dirty="0">
                          <a:solidFill>
                            <a:srgbClr val="333333"/>
                          </a:solidFill>
                          <a:effectLst/>
                          <a:latin typeface="+mn-lt"/>
                          <a:ea typeface="Open Sans" panose="020B0606030504020204" pitchFamily="34" charset="0"/>
                          <a:cs typeface="Open Sans" panose="020B0606030504020204" pitchFamily="34" charset="0"/>
                        </a:rPr>
                        <a:t>Other Key Points</a:t>
                      </a:r>
                      <a:endParaRPr lang="en-US" sz="1050" dirty="0">
                        <a:effectLst/>
                        <a:latin typeface="+mn-lt"/>
                        <a:ea typeface="Open Sans" panose="020B0606030504020204" pitchFamily="34" charset="0"/>
                        <a:cs typeface="Open Sans" panose="020B0606030504020204" pitchFamily="34" charset="0"/>
                      </a:endParaRPr>
                    </a:p>
                  </a:txBody>
                  <a:tcPr marL="45720" marR="45720" vert="vert270" anchor="ctr">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a:lnSpc>
                          <a:spcPct val="107000"/>
                        </a:lnSpc>
                        <a:spcBef>
                          <a:spcPts val="60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Solid incumbent strategy</a:t>
                      </a:r>
                      <a:endParaRPr lang="en-US" sz="1050" dirty="0">
                        <a:effectLst/>
                        <a:latin typeface="+mn-lt"/>
                        <a:ea typeface="Open Sans" panose="020B0606030504020204" pitchFamily="34" charset="0"/>
                        <a:cs typeface="Open Sans" panose="020B0606030504020204" pitchFamily="34" charset="0"/>
                      </a:endParaRP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Combines size, speed, and or surprise</a:t>
                      </a:r>
                      <a:endParaRPr lang="en-US" sz="1050" dirty="0">
                        <a:effectLst/>
                        <a:latin typeface="+mn-lt"/>
                        <a:ea typeface="Open Sans" panose="020B0606030504020204" pitchFamily="34" charset="0"/>
                        <a:cs typeface="Open Sans" panose="020B0606030504020204" pitchFamily="34" charset="0"/>
                      </a:endParaRP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Easy to defeat because it is based on value perception</a:t>
                      </a: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Resource Intensive-people, capital, resources</a:t>
                      </a:r>
                      <a:endParaRPr lang="en-US" sz="1050" dirty="0">
                        <a:effectLst/>
                        <a:latin typeface="+mn-lt"/>
                        <a:ea typeface="Open Sans" panose="020B0606030504020204" pitchFamily="34" charset="0"/>
                        <a:cs typeface="Open Sans" panose="020B0606030504020204" pitchFamily="34" charset="0"/>
                      </a:endParaRP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Blatant and obvious</a:t>
                      </a:r>
                      <a:endParaRPr lang="en-US" sz="1050" dirty="0">
                        <a:effectLst/>
                        <a:latin typeface="+mn-lt"/>
                        <a:ea typeface="Open Sans" panose="020B0606030504020204" pitchFamily="34" charset="0"/>
                        <a:cs typeface="Open Sans" panose="020B0606030504020204" pitchFamily="34" charset="0"/>
                      </a:endParaRPr>
                    </a:p>
                    <a:p>
                      <a:pPr marL="0" marR="0" indent="0" algn="l">
                        <a:lnSpc>
                          <a:spcPct val="107000"/>
                        </a:lnSpc>
                        <a:spcBef>
                          <a:spcPts val="0"/>
                        </a:spcBef>
                        <a:spcAft>
                          <a:spcPts val="300"/>
                        </a:spcAft>
                        <a:buFont typeface="Arial" panose="020B0604020202020204" pitchFamily="34" charset="0"/>
                        <a:buNone/>
                      </a:pPr>
                      <a:r>
                        <a:rPr lang="en-US" sz="1050" dirty="0">
                          <a:solidFill>
                            <a:srgbClr val="333333"/>
                          </a:solidFill>
                          <a:effectLst/>
                          <a:latin typeface="+mn-lt"/>
                          <a:ea typeface="Open Sans" panose="020B0606030504020204" pitchFamily="34" charset="0"/>
                          <a:cs typeface="Open Sans" panose="020B0606030504020204" pitchFamily="34" charset="0"/>
                        </a:rPr>
                        <a:t> </a:t>
                      </a:r>
                      <a:endParaRPr lang="en-US" sz="1050" dirty="0">
                        <a:effectLst/>
                        <a:latin typeface="+mn-lt"/>
                        <a:ea typeface="Open Sans" panose="020B0606030504020204" pitchFamily="34" charset="0"/>
                        <a:cs typeface="Open Sans" panose="020B0606030504020204" pitchFamily="34" charset="0"/>
                      </a:endParaRPr>
                    </a:p>
                    <a:p>
                      <a:pPr marL="0" marR="0" indent="0" algn="l">
                        <a:lnSpc>
                          <a:spcPct val="107000"/>
                        </a:lnSpc>
                        <a:spcBef>
                          <a:spcPts val="0"/>
                        </a:spcBef>
                        <a:spcAft>
                          <a:spcPts val="300"/>
                        </a:spcAft>
                        <a:buFont typeface="Arial" panose="020B0604020202020204" pitchFamily="34" charset="0"/>
                        <a:buNone/>
                      </a:pPr>
                      <a:r>
                        <a:rPr lang="en-US" sz="1050" dirty="0">
                          <a:solidFill>
                            <a:srgbClr val="333333"/>
                          </a:solidFill>
                          <a:effectLst/>
                          <a:latin typeface="+mn-lt"/>
                          <a:ea typeface="Open Sans" panose="020B0606030504020204" pitchFamily="34" charset="0"/>
                          <a:cs typeface="Open Sans" panose="020B0606030504020204" pitchFamily="34" charset="0"/>
                        </a:rPr>
                        <a:t> </a:t>
                      </a:r>
                      <a:endParaRPr lang="en-US" sz="1050" dirty="0">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777240" rtl="0" eaLnBrk="1" latinLnBrk="0" hangingPunct="1">
                        <a:lnSpc>
                          <a:spcPct val="107000"/>
                        </a:lnSpc>
                        <a:spcBef>
                          <a:spcPts val="600"/>
                        </a:spcBef>
                        <a:spcAft>
                          <a:spcPts val="300"/>
                        </a:spcAft>
                        <a:buFont typeface="Arial" panose="020B0604020202020204" pitchFamily="34" charset="0"/>
                        <a:buChar char="•"/>
                        <a:tabLst>
                          <a:tab pos="457200" algn="l"/>
                        </a:tabLst>
                      </a:pPr>
                      <a:r>
                        <a:rPr lang="en-US" sz="1050" kern="1200" dirty="0">
                          <a:solidFill>
                            <a:srgbClr val="333333"/>
                          </a:solidFill>
                          <a:effectLst/>
                          <a:latin typeface="+mn-lt"/>
                          <a:ea typeface="Open Sans" panose="020B0606030504020204" pitchFamily="34" charset="0"/>
                          <a:cs typeface="Open Sans" panose="020B0606030504020204" pitchFamily="34" charset="0"/>
                        </a:rPr>
                        <a:t>This strategy could open the opportunity up to new competition</a:t>
                      </a:r>
                    </a:p>
                    <a:p>
                      <a:pPr marL="114300" marR="0" lvl="0" indent="-114300" algn="l" defTabSz="77724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lang="en-US" sz="1050" kern="1200" dirty="0">
                          <a:solidFill>
                            <a:srgbClr val="333333"/>
                          </a:solidFill>
                          <a:effectLst/>
                          <a:latin typeface="+mn-lt"/>
                          <a:ea typeface="Open Sans" panose="020B0606030504020204" pitchFamily="34" charset="0"/>
                          <a:cs typeface="Open Sans" panose="020B0606030504020204" pitchFamily="34" charset="0"/>
                        </a:rPr>
                        <a:t>Be clear about the decision criteria to alter or introduce, and be able to express the value to the key players</a:t>
                      </a:r>
                    </a:p>
                    <a:p>
                      <a:pPr marL="114300" marR="0" lvl="0" indent="-114300" algn="l" defTabSz="777240" rtl="0" eaLnBrk="1" latinLnBrk="0" hangingPunct="1">
                        <a:lnSpc>
                          <a:spcPct val="107000"/>
                        </a:lnSpc>
                        <a:spcBef>
                          <a:spcPts val="0"/>
                        </a:spcBef>
                        <a:spcAft>
                          <a:spcPts val="300"/>
                        </a:spcAft>
                        <a:buFont typeface="Arial" panose="020B0604020202020204" pitchFamily="34" charset="0"/>
                        <a:buChar char="•"/>
                        <a:tabLst>
                          <a:tab pos="457200" algn="l"/>
                        </a:tabLst>
                      </a:pPr>
                      <a:r>
                        <a:rPr lang="en-US" sz="1050" kern="1200" dirty="0">
                          <a:solidFill>
                            <a:srgbClr val="333333"/>
                          </a:solidFill>
                          <a:effectLst/>
                          <a:latin typeface="+mn-lt"/>
                          <a:ea typeface="Open Sans" panose="020B0606030504020204" pitchFamily="34" charset="0"/>
                          <a:cs typeface="Open Sans" panose="020B0606030504020204" pitchFamily="34" charset="0"/>
                        </a:rPr>
                        <a:t>Don’t play by the rules- you are taking a completely different approach that was NOT requested by customer</a:t>
                      </a:r>
                    </a:p>
                    <a:p>
                      <a:pPr marL="114300" marR="0" lvl="0" indent="-114300" algn="l" defTabSz="777240" rtl="0" eaLnBrk="1" latinLnBrk="0" hangingPunct="1">
                        <a:lnSpc>
                          <a:spcPct val="107000"/>
                        </a:lnSpc>
                        <a:spcBef>
                          <a:spcPts val="0"/>
                        </a:spcBef>
                        <a:spcAft>
                          <a:spcPts val="300"/>
                        </a:spcAft>
                        <a:buFont typeface="Arial" panose="020B0604020202020204" pitchFamily="34" charset="0"/>
                        <a:buChar char="•"/>
                        <a:tabLst>
                          <a:tab pos="457200" algn="l"/>
                        </a:tabLst>
                      </a:pPr>
                      <a:r>
                        <a:rPr lang="en-US" sz="1050" kern="1200" dirty="0">
                          <a:solidFill>
                            <a:srgbClr val="333333"/>
                          </a:solidFill>
                          <a:effectLst/>
                          <a:latin typeface="+mn-lt"/>
                          <a:ea typeface="Open Sans" panose="020B0606030504020204" pitchFamily="34" charset="0"/>
                          <a:cs typeface="Open Sans" panose="020B0606030504020204" pitchFamily="34" charset="0"/>
                        </a:rPr>
                        <a:t>Requires multiple levels of inside support/messaging</a:t>
                      </a: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a:lnSpc>
                          <a:spcPct val="107000"/>
                        </a:lnSpc>
                        <a:spcBef>
                          <a:spcPts val="600"/>
                        </a:spcBef>
                        <a:spcAft>
                          <a:spcPts val="300"/>
                        </a:spcAft>
                        <a:buFont typeface="Arial" panose="020B0604020202020204" pitchFamily="34" charset="0"/>
                        <a:buChar char="•"/>
                        <a:tabLst>
                          <a:tab pos="457200" algn="l"/>
                        </a:tabLst>
                      </a:pPr>
                      <a:r>
                        <a:rPr lang="en-US" sz="1050" dirty="0">
                          <a:solidFill>
                            <a:srgbClr val="333333"/>
                          </a:solidFill>
                          <a:effectLst/>
                          <a:latin typeface="+mn-lt"/>
                          <a:ea typeface="Open Sans" panose="020B0606030504020204" pitchFamily="34" charset="0"/>
                          <a:cs typeface="Open Sans" panose="020B0606030504020204" pitchFamily="34" charset="0"/>
                        </a:rPr>
                        <a:t>Should be considered a short-term strategy</a:t>
                      </a:r>
                      <a:endParaRPr lang="en-US" sz="1050" dirty="0">
                        <a:effectLst/>
                        <a:latin typeface="+mn-lt"/>
                        <a:ea typeface="Open Sans" panose="020B0606030504020204" pitchFamily="34" charset="0"/>
                        <a:cs typeface="Open Sans" panose="020B0606030504020204" pitchFamily="34" charset="0"/>
                      </a:endParaRP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effectLst/>
                          <a:latin typeface="+mn-lt"/>
                          <a:ea typeface="Open Sans" panose="020B0606030504020204" pitchFamily="34" charset="0"/>
                          <a:cs typeface="Open Sans" panose="020B0606030504020204" pitchFamily="34" charset="0"/>
                        </a:rPr>
                        <a:t>What makes this strategy different is that your objective is a limited target and you are not relying on the wholesale defeat of your competitors </a:t>
                      </a:r>
                    </a:p>
                    <a:p>
                      <a:pPr marL="114300" marR="0" lvl="0" indent="-114300" algn="l">
                        <a:lnSpc>
                          <a:spcPct val="107000"/>
                        </a:lnSpc>
                        <a:spcBef>
                          <a:spcPts val="0"/>
                        </a:spcBef>
                        <a:spcAft>
                          <a:spcPts val="300"/>
                        </a:spcAft>
                        <a:buFont typeface="Arial" panose="020B0604020202020204" pitchFamily="34" charset="0"/>
                        <a:buChar char="•"/>
                        <a:tabLst>
                          <a:tab pos="457200" algn="l"/>
                        </a:tabLst>
                      </a:pPr>
                      <a:r>
                        <a:rPr lang="en-US" sz="1050" dirty="0">
                          <a:effectLst/>
                          <a:latin typeface="+mn-lt"/>
                          <a:ea typeface="Open Sans" panose="020B0606030504020204" pitchFamily="34" charset="0"/>
                          <a:cs typeface="Open Sans" panose="020B0606030504020204" pitchFamily="34" charset="0"/>
                        </a:rPr>
                        <a:t>The implementation of this strategy also means your competitors will retain or earn some portion of the overall opportunity</a:t>
                      </a: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a:lnSpc>
                          <a:spcPct val="107000"/>
                        </a:lnSpc>
                        <a:spcBef>
                          <a:spcPts val="600"/>
                        </a:spcBef>
                        <a:spcAft>
                          <a:spcPts val="3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Consider hosting ongoing scorecard or business reviews with key players to capture value, assess mood and learn of new opportunities</a:t>
                      </a:r>
                    </a:p>
                    <a:p>
                      <a:pPr marL="114300" marR="0" lvl="0" indent="-114300" algn="l">
                        <a:lnSpc>
                          <a:spcPct val="107000"/>
                        </a:lnSpc>
                        <a:spcBef>
                          <a:spcPts val="0"/>
                        </a:spcBef>
                        <a:spcAft>
                          <a:spcPts val="3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Be aware of your competitor’s shifting strategies to win your customers</a:t>
                      </a:r>
                    </a:p>
                    <a:p>
                      <a:pPr marL="114300" marR="0" lvl="0" indent="-114300" algn="l">
                        <a:lnSpc>
                          <a:spcPct val="107000"/>
                        </a:lnSpc>
                        <a:spcBef>
                          <a:spcPts val="0"/>
                        </a:spcBef>
                        <a:spcAft>
                          <a:spcPts val="300"/>
                        </a:spcAft>
                        <a:buFont typeface="Arial" panose="020B0604020202020204" pitchFamily="34" charset="0"/>
                        <a:buChar char="•"/>
                      </a:pPr>
                      <a:r>
                        <a:rPr lang="en-US" sz="1050" dirty="0">
                          <a:solidFill>
                            <a:srgbClr val="333333"/>
                          </a:solidFill>
                          <a:effectLst/>
                          <a:latin typeface="+mn-lt"/>
                          <a:ea typeface="Open Sans" panose="020B0606030504020204" pitchFamily="34" charset="0"/>
                          <a:cs typeface="Open Sans" panose="020B0606030504020204" pitchFamily="34" charset="0"/>
                        </a:rPr>
                        <a:t>Beware of self-isolation</a:t>
                      </a:r>
                      <a:endParaRPr lang="en-US" sz="1050" dirty="0">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a:lnSpc>
                          <a:spcPct val="107000"/>
                        </a:lnSpc>
                        <a:spcBef>
                          <a:spcPts val="600"/>
                        </a:spcBef>
                        <a:spcAft>
                          <a:spcPts val="0"/>
                        </a:spcAft>
                        <a:buFont typeface="Arial" panose="020B0604020202020204" pitchFamily="34" charset="0"/>
                        <a:buChar char="•"/>
                      </a:pPr>
                      <a:r>
                        <a:rPr lang="en-US" sz="1050" dirty="0">
                          <a:solidFill>
                            <a:srgbClr val="333333"/>
                          </a:solidFill>
                          <a:effectLst/>
                          <a:latin typeface="+mn-lt"/>
                          <a:ea typeface="Open Sans" panose="020B0606030504020204" pitchFamily="34" charset="0"/>
                          <a:cs typeface="Open Sans" panose="020B0606030504020204" pitchFamily="34" charset="0"/>
                        </a:rPr>
                        <a:t>Discovery via building an Insight Map and Relationship Map</a:t>
                      </a:r>
                    </a:p>
                    <a:p>
                      <a:pPr marL="114300" marR="0" lvl="0" indent="-114300" algn="l">
                        <a:lnSpc>
                          <a:spcPct val="107000"/>
                        </a:lnSpc>
                        <a:spcBef>
                          <a:spcPts val="600"/>
                        </a:spcBef>
                        <a:spcAft>
                          <a:spcPts val="0"/>
                        </a:spcAft>
                        <a:buFont typeface="Arial" panose="020B0604020202020204" pitchFamily="34" charset="0"/>
                        <a:buChar char="•"/>
                      </a:pPr>
                      <a:r>
                        <a:rPr lang="en-US" sz="1050" dirty="0">
                          <a:solidFill>
                            <a:srgbClr val="333333"/>
                          </a:solidFill>
                          <a:effectLst/>
                          <a:latin typeface="+mn-lt"/>
                          <a:ea typeface="Open Sans" panose="020B0606030504020204" pitchFamily="34" charset="0"/>
                          <a:cs typeface="Open Sans" panose="020B0606030504020204" pitchFamily="34" charset="0"/>
                        </a:rPr>
                        <a:t>Qualify your ROI, continually refining your ROI</a:t>
                      </a:r>
                      <a:endParaRPr lang="en-US" sz="1050" dirty="0">
                        <a:effectLst/>
                        <a:latin typeface="+mn-lt"/>
                        <a:ea typeface="Open Sans" panose="020B0606030504020204" pitchFamily="34" charset="0"/>
                        <a:cs typeface="Open Sans" panose="020B0606030504020204" pitchFamily="34" charset="0"/>
                      </a:endParaRPr>
                    </a:p>
                    <a:p>
                      <a:pPr marL="116205" marR="0" indent="0" algn="l">
                        <a:spcBef>
                          <a:spcPts val="600"/>
                        </a:spcBef>
                        <a:spcAft>
                          <a:spcPts val="0"/>
                        </a:spcAft>
                        <a:buFont typeface="Arial" panose="020B0604020202020204" pitchFamily="34" charset="0"/>
                        <a:buNone/>
                      </a:pPr>
                      <a:r>
                        <a:rPr lang="en-US" sz="1050" dirty="0">
                          <a:solidFill>
                            <a:srgbClr val="333333"/>
                          </a:solidFill>
                          <a:effectLst/>
                          <a:latin typeface="+mn-lt"/>
                          <a:ea typeface="Open Sans" panose="020B0606030504020204" pitchFamily="34" charset="0"/>
                          <a:cs typeface="Open Sans" panose="020B0606030504020204" pitchFamily="34" charset="0"/>
                        </a:rPr>
                        <a:t> </a:t>
                      </a:r>
                      <a:endParaRPr lang="en-US" sz="1050" dirty="0">
                        <a:effectLst/>
                        <a:latin typeface="+mn-lt"/>
                        <a:ea typeface="Open Sans" panose="020B0606030504020204" pitchFamily="34" charset="0"/>
                        <a:cs typeface="Open Sans" panose="020B0606030504020204" pitchFamily="34" charset="0"/>
                      </a:endParaRPr>
                    </a:p>
                  </a:txBody>
                  <a:tcPr marL="45720" marR="45720">
                    <a:lnL w="12700" cap="flat" cmpd="sng" algn="ctr">
                      <a:solidFill>
                        <a:srgbClr val="2F444C"/>
                      </a:solidFill>
                      <a:prstDash val="solid"/>
                      <a:round/>
                      <a:headEnd type="none" w="med" len="med"/>
                      <a:tailEnd type="none" w="med" len="med"/>
                    </a:lnL>
                    <a:lnR w="12700" cap="flat" cmpd="sng" algn="ctr">
                      <a:solidFill>
                        <a:srgbClr val="2F444C"/>
                      </a:solidFill>
                      <a:prstDash val="solid"/>
                      <a:round/>
                      <a:headEnd type="none" w="med" len="med"/>
                      <a:tailEnd type="none" w="med" len="med"/>
                    </a:lnR>
                    <a:lnT w="12700" cap="flat" cmpd="sng" algn="ctr">
                      <a:solidFill>
                        <a:srgbClr val="2F444C"/>
                      </a:solidFill>
                      <a:prstDash val="solid"/>
                      <a:round/>
                      <a:headEnd type="none" w="med" len="med"/>
                      <a:tailEnd type="none" w="med" len="med"/>
                    </a:lnT>
                    <a:lnB w="12700" cap="flat" cmpd="sng" algn="ctr">
                      <a:solidFill>
                        <a:srgbClr val="2F44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0AFDF58D-8DAB-4C38-B94B-E08F6171616A}"/>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12</a:t>
            </a:r>
          </a:p>
        </p:txBody>
      </p:sp>
      <p:sp>
        <p:nvSpPr>
          <p:cNvPr id="10" name="TextBox 9">
            <a:extLst>
              <a:ext uri="{FF2B5EF4-FFF2-40B4-BE49-F238E27FC236}">
                <a16:creationId xmlns:a16="http://schemas.microsoft.com/office/drawing/2014/main" id="{63218F7A-7EC9-47C2-9536-53A19D991178}"/>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6" name="Picture 2" descr="Altify | Customer Revenue Optimization &amp; Account Planning">
            <a:extLst>
              <a:ext uri="{FF2B5EF4-FFF2-40B4-BE49-F238E27FC236}">
                <a16:creationId xmlns:a16="http://schemas.microsoft.com/office/drawing/2014/main" id="{C87FED83-D8CF-4363-8B4C-D71B86A7F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 mug&#10;&#10;Description automatically generated">
            <a:extLst>
              <a:ext uri="{FF2B5EF4-FFF2-40B4-BE49-F238E27FC236}">
                <a16:creationId xmlns:a16="http://schemas.microsoft.com/office/drawing/2014/main" id="{AE9CF4D4-91F3-49F4-9082-93B0A0452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85415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9649CE-7135-9A4E-AE2F-6F6300EA3858}"/>
              </a:ext>
            </a:extLst>
          </p:cNvPr>
          <p:cNvGraphicFramePr>
            <a:graphicFrameLocks noGrp="1"/>
          </p:cNvGraphicFramePr>
          <p:nvPr>
            <p:extLst>
              <p:ext uri="{D42A27DB-BD31-4B8C-83A1-F6EECF244321}">
                <p14:modId xmlns:p14="http://schemas.microsoft.com/office/powerpoint/2010/main" val="159230421"/>
              </p:ext>
            </p:extLst>
          </p:nvPr>
        </p:nvGraphicFramePr>
        <p:xfrm>
          <a:off x="457200" y="1437569"/>
          <a:ext cx="6901662" cy="7458456"/>
        </p:xfrm>
        <a:graphic>
          <a:graphicData uri="http://schemas.openxmlformats.org/drawingml/2006/table">
            <a:tbl>
              <a:tblPr firstRow="1" firstCol="1" bandRow="1">
                <a:tableStyleId>{5940675A-B579-460E-94D1-54222C63F5DA}</a:tableStyleId>
              </a:tblPr>
              <a:tblGrid>
                <a:gridCol w="241271">
                  <a:extLst>
                    <a:ext uri="{9D8B030D-6E8A-4147-A177-3AD203B41FA5}">
                      <a16:colId xmlns:a16="http://schemas.microsoft.com/office/drawing/2014/main" val="3171280114"/>
                    </a:ext>
                  </a:extLst>
                </a:gridCol>
                <a:gridCol w="631190">
                  <a:extLst>
                    <a:ext uri="{9D8B030D-6E8A-4147-A177-3AD203B41FA5}">
                      <a16:colId xmlns:a16="http://schemas.microsoft.com/office/drawing/2014/main" val="1686804357"/>
                    </a:ext>
                  </a:extLst>
                </a:gridCol>
                <a:gridCol w="2919328">
                  <a:extLst>
                    <a:ext uri="{9D8B030D-6E8A-4147-A177-3AD203B41FA5}">
                      <a16:colId xmlns:a16="http://schemas.microsoft.com/office/drawing/2014/main" val="1881642506"/>
                    </a:ext>
                  </a:extLst>
                </a:gridCol>
                <a:gridCol w="3109873">
                  <a:extLst>
                    <a:ext uri="{9D8B030D-6E8A-4147-A177-3AD203B41FA5}">
                      <a16:colId xmlns:a16="http://schemas.microsoft.com/office/drawing/2014/main" val="1525637337"/>
                    </a:ext>
                  </a:extLst>
                </a:gridCol>
              </a:tblGrid>
              <a:tr h="368378">
                <a:tc gridSpan="2">
                  <a:txBody>
                    <a:bodyPr/>
                    <a:lstStyle/>
                    <a:p>
                      <a:pPr marL="0" marR="0" algn="ctr">
                        <a:lnSpc>
                          <a:spcPct val="107000"/>
                        </a:lnSpc>
                        <a:spcBef>
                          <a:spcPts val="0"/>
                        </a:spcBef>
                        <a:spcAft>
                          <a:spcPts val="0"/>
                        </a:spcAft>
                      </a:pPr>
                      <a:r>
                        <a:rPr lang="en-US" sz="1000" dirty="0">
                          <a:effectLst/>
                          <a:latin typeface="+mn-lt"/>
                          <a:ea typeface="Open Sans" panose="020B0606030504020204" pitchFamily="34" charset="0"/>
                          <a:cs typeface="Open Sans" panose="020B0606030504020204" pitchFamily="34" charset="0"/>
                        </a:rPr>
                        <a:t>Competitor</a:t>
                      </a:r>
                    </a:p>
                    <a:p>
                      <a:pPr marL="0" marR="0" algn="ctr">
                        <a:lnSpc>
                          <a:spcPct val="107000"/>
                        </a:lnSpc>
                        <a:spcBef>
                          <a:spcPts val="0"/>
                        </a:spcBef>
                        <a:spcAft>
                          <a:spcPts val="0"/>
                        </a:spcAft>
                      </a:pPr>
                      <a:r>
                        <a:rPr lang="en-US" sz="1000" dirty="0">
                          <a:effectLst/>
                          <a:latin typeface="+mn-lt"/>
                          <a:ea typeface="Open Sans" panose="020B0606030504020204" pitchFamily="34" charset="0"/>
                          <a:cs typeface="Open Sans" panose="020B0606030504020204" pitchFamily="34" charset="0"/>
                        </a:rPr>
                        <a:t>Strategy</a:t>
                      </a:r>
                      <a:endParaRPr lang="en-US" sz="10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tc hMerge="1">
                  <a:txBody>
                    <a:bodyPr/>
                    <a:lstStyle/>
                    <a:p>
                      <a:endParaRPr lang="en-US"/>
                    </a:p>
                  </a:txBody>
                  <a:tcPr/>
                </a:tc>
                <a:tc>
                  <a:txBody>
                    <a:bodyPr/>
                    <a:lstStyle/>
                    <a:p>
                      <a:pPr marL="0" marR="0" algn="ctr">
                        <a:spcBef>
                          <a:spcPts val="0"/>
                        </a:spcBef>
                        <a:spcAft>
                          <a:spcPts val="0"/>
                        </a:spcAft>
                      </a:pPr>
                      <a:r>
                        <a:rPr lang="en-US" sz="1000" kern="0" dirty="0">
                          <a:effectLst/>
                          <a:latin typeface="+mn-lt"/>
                          <a:ea typeface="Open Sans" panose="020B0606030504020204" pitchFamily="34" charset="0"/>
                          <a:cs typeface="Open Sans" panose="020B0606030504020204" pitchFamily="34" charset="0"/>
                        </a:rPr>
                        <a:t>Typical competitor tactics</a:t>
                      </a:r>
                    </a:p>
                    <a:p>
                      <a:pPr marL="0" marR="0" algn="ctr">
                        <a:lnSpc>
                          <a:spcPct val="107000"/>
                        </a:lnSpc>
                        <a:spcBef>
                          <a:spcPts val="0"/>
                        </a:spcBef>
                        <a:spcAft>
                          <a:spcPts val="0"/>
                        </a:spcAft>
                      </a:pPr>
                      <a:r>
                        <a:rPr lang="en-US" sz="1000" dirty="0">
                          <a:effectLst/>
                          <a:latin typeface="+mn-lt"/>
                          <a:ea typeface="Open Sans" panose="020B0606030504020204" pitchFamily="34" charset="0"/>
                          <a:cs typeface="Open Sans" panose="020B0606030504020204" pitchFamily="34" charset="0"/>
                        </a:rPr>
                        <a:t>(tactics the competition uses </a:t>
                      </a:r>
                      <a:br>
                        <a:rPr lang="en-US" sz="1000" dirty="0">
                          <a:effectLst/>
                          <a:latin typeface="+mn-lt"/>
                          <a:ea typeface="Open Sans" panose="020B0606030504020204" pitchFamily="34" charset="0"/>
                          <a:cs typeface="Open Sans" panose="020B0606030504020204" pitchFamily="34" charset="0"/>
                        </a:rPr>
                      </a:br>
                      <a:r>
                        <a:rPr lang="en-US" sz="1000" dirty="0">
                          <a:effectLst/>
                          <a:latin typeface="+mn-lt"/>
                          <a:ea typeface="Open Sans" panose="020B0606030504020204" pitchFamily="34" charset="0"/>
                          <a:cs typeface="Open Sans" panose="020B0606030504020204" pitchFamily="34" charset="0"/>
                        </a:rPr>
                        <a:t>to implement their strategy)</a:t>
                      </a:r>
                      <a:endParaRPr lang="en-US" sz="10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tc>
                  <a:txBody>
                    <a:bodyPr/>
                    <a:lstStyle/>
                    <a:p>
                      <a:pPr marL="0" marR="0" algn="ctr">
                        <a:lnSpc>
                          <a:spcPct val="107000"/>
                        </a:lnSpc>
                        <a:spcBef>
                          <a:spcPts val="0"/>
                        </a:spcBef>
                        <a:spcAft>
                          <a:spcPts val="0"/>
                        </a:spcAft>
                      </a:pPr>
                      <a:r>
                        <a:rPr lang="en-US" sz="1000" dirty="0">
                          <a:effectLst/>
                          <a:latin typeface="+mn-lt"/>
                          <a:ea typeface="Open Sans" panose="020B0606030504020204" pitchFamily="34" charset="0"/>
                          <a:cs typeface="Open Sans" panose="020B0606030504020204" pitchFamily="34" charset="0"/>
                        </a:rPr>
                        <a:t>Countertactics</a:t>
                      </a:r>
                    </a:p>
                    <a:p>
                      <a:pPr marL="0" marR="0" algn="ctr">
                        <a:lnSpc>
                          <a:spcPct val="107000"/>
                        </a:lnSpc>
                        <a:spcBef>
                          <a:spcPts val="0"/>
                        </a:spcBef>
                        <a:spcAft>
                          <a:spcPts val="0"/>
                        </a:spcAft>
                      </a:pPr>
                      <a:r>
                        <a:rPr lang="en-US" sz="1000" dirty="0">
                          <a:effectLst/>
                          <a:latin typeface="+mn-lt"/>
                          <a:ea typeface="Open Sans" panose="020B0606030504020204" pitchFamily="34" charset="0"/>
                          <a:cs typeface="Open Sans" panose="020B0606030504020204" pitchFamily="34" charset="0"/>
                        </a:rPr>
                        <a:t>(tactics you can use to block a strategy) </a:t>
                      </a:r>
                      <a:endParaRPr lang="en-US" sz="10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extLst>
                  <a:ext uri="{0D108BD9-81ED-4DB2-BD59-A6C34878D82A}">
                    <a16:rowId xmlns:a16="http://schemas.microsoft.com/office/drawing/2014/main" val="1421098239"/>
                  </a:ext>
                </a:extLst>
              </a:tr>
              <a:tr h="1710174">
                <a:tc rowSpan="3">
                  <a:txBody>
                    <a:bodyPr/>
                    <a:lstStyle/>
                    <a:p>
                      <a:pPr marL="71755" marR="71755" algn="ctr">
                        <a:spcBef>
                          <a:spcPts val="600"/>
                        </a:spcBef>
                        <a:spcAft>
                          <a:spcPts val="600"/>
                        </a:spcAft>
                      </a:pPr>
                      <a:r>
                        <a:rPr lang="en-US" sz="1000" dirty="0">
                          <a:effectLst/>
                          <a:latin typeface="+mn-lt"/>
                          <a:ea typeface="Open Sans" panose="020B0606030504020204" pitchFamily="34" charset="0"/>
                          <a:cs typeface="Open Sans" panose="020B0606030504020204" pitchFamily="34" charset="0"/>
                        </a:rPr>
                        <a:t>Compelling Event Exists AND You Are In A Position To Compete </a:t>
                      </a:r>
                      <a:r>
                        <a:rPr lang="en-US" sz="1000" dirty="0">
                          <a:effectLst/>
                          <a:latin typeface="+mn-lt"/>
                          <a:ea typeface="Open Sans" panose="020B0606030504020204" pitchFamily="34" charset="0"/>
                          <a:cs typeface="Open Sans" panose="020B0606030504020204" pitchFamily="34" charset="0"/>
                          <a:sym typeface="Wingdings" pitchFamily="2" charset="2"/>
                        </a:rPr>
                        <a:t> ATTACK</a:t>
                      </a:r>
                      <a:endParaRPr lang="en-US" sz="800" b="0" dirty="0">
                        <a:effectLst/>
                        <a:latin typeface="+mn-lt"/>
                        <a:ea typeface="Open Sans" panose="020B0606030504020204" pitchFamily="34" charset="0"/>
                        <a:cs typeface="Open Sans" panose="020B0606030504020204" pitchFamily="34" charset="0"/>
                      </a:endParaRPr>
                    </a:p>
                  </a:txBody>
                  <a:tcPr marL="45720" marR="45720" vert="vert270">
                    <a:solidFill>
                      <a:srgbClr val="A1E3F3"/>
                    </a:solidFill>
                  </a:tcPr>
                </a:tc>
                <a:tc>
                  <a:txBody>
                    <a:bodyPr/>
                    <a:lstStyle/>
                    <a:p>
                      <a:pPr marL="0" marR="0" algn="ctr">
                        <a:spcBef>
                          <a:spcPts val="600"/>
                        </a:spcBef>
                        <a:spcAft>
                          <a:spcPts val="600"/>
                        </a:spcAft>
                      </a:pPr>
                      <a:r>
                        <a:rPr lang="en-US" sz="1000" dirty="0">
                          <a:effectLst/>
                          <a:latin typeface="+mn-lt"/>
                          <a:ea typeface="Open Sans" panose="020B0606030504020204" pitchFamily="34" charset="0"/>
                          <a:cs typeface="Open Sans" panose="020B0606030504020204" pitchFamily="34" charset="0"/>
                        </a:rPr>
                        <a:t>Frontal</a:t>
                      </a:r>
                      <a:endParaRPr lang="en-US" sz="8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tc>
                  <a:txBody>
                    <a:bodyPr/>
                    <a:lstStyle/>
                    <a:p>
                      <a:pPr marL="114300" marR="0" lvl="0" indent="-114300">
                        <a:lnSpc>
                          <a:spcPct val="107000"/>
                        </a:lnSpc>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Establishes their features as standard specifications/criteria</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Leads with aggressive pricing, terms and/or timing</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Calls high, on strong relationships ‒ early to shape project; late to protect the position</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Relies heavily on their mentors for internal selling</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Positions project as migration path for their installed base; upgrade only, no switching costs, etc.</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Positions their knowledge of customer’s environment as a key criteria</a:t>
                      </a:r>
                      <a:endParaRPr lang="en-US" sz="1000" b="0" dirty="0">
                        <a:effectLst/>
                        <a:latin typeface="+mn-lt"/>
                        <a:ea typeface="Open Sans" panose="020B0606030504020204" pitchFamily="34" charset="0"/>
                        <a:cs typeface="Open Sans" panose="020B0606030504020204" pitchFamily="34" charset="0"/>
                      </a:endParaRPr>
                    </a:p>
                  </a:txBody>
                  <a:tcPr marL="45720" marR="45720"/>
                </a:tc>
                <a:tc>
                  <a:txBody>
                    <a:bodyPr/>
                    <a:lstStyle/>
                    <a:p>
                      <a:pPr marL="114300" marR="0" lvl="0" indent="-114300">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FLANK: Alter criteria by expanding project scope, compelling event, or political influence </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DEVELOP: Slow decision process by expanding compelling event </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FLANK: Expand political structure to include mentor/supporter; help them see a reason to get involved</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FLANK:  Highlight your advantages in a manner that infers competitor’s strengths are vulnerabilities </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FRAGMENT: Pursue a niche you can exploit</a:t>
                      </a:r>
                      <a:endParaRPr lang="en-US" sz="1000" b="0" dirty="0">
                        <a:effectLst/>
                        <a:latin typeface="+mn-lt"/>
                        <a:ea typeface="Open Sans" panose="020B0606030504020204" pitchFamily="34" charset="0"/>
                        <a:cs typeface="Open Sans" panose="020B0606030504020204" pitchFamily="34" charset="0"/>
                      </a:endParaRPr>
                    </a:p>
                  </a:txBody>
                  <a:tcPr marL="45720" marR="45720"/>
                </a:tc>
                <a:extLst>
                  <a:ext uri="{0D108BD9-81ED-4DB2-BD59-A6C34878D82A}">
                    <a16:rowId xmlns:a16="http://schemas.microsoft.com/office/drawing/2014/main" val="2171202925"/>
                  </a:ext>
                </a:extLst>
              </a:tr>
              <a:tr h="1620827">
                <a:tc vMerge="1">
                  <a:txBody>
                    <a:bodyPr/>
                    <a:lstStyle/>
                    <a:p>
                      <a:endParaRPr lang="en-US"/>
                    </a:p>
                  </a:txBody>
                  <a:tcPr/>
                </a:tc>
                <a:tc>
                  <a:txBody>
                    <a:bodyPr/>
                    <a:lstStyle/>
                    <a:p>
                      <a:pPr marL="0" marR="0" algn="ctr">
                        <a:lnSpc>
                          <a:spcPct val="107000"/>
                        </a:lnSpc>
                        <a:spcBef>
                          <a:spcPts val="600"/>
                        </a:spcBef>
                        <a:spcAft>
                          <a:spcPts val="600"/>
                        </a:spcAft>
                      </a:pPr>
                      <a:r>
                        <a:rPr lang="en-US" sz="1000" dirty="0">
                          <a:effectLst/>
                          <a:latin typeface="+mn-lt"/>
                          <a:ea typeface="Open Sans" panose="020B0606030504020204" pitchFamily="34" charset="0"/>
                          <a:cs typeface="Open Sans" panose="020B0606030504020204" pitchFamily="34" charset="0"/>
                        </a:rPr>
                        <a:t>Flanking</a:t>
                      </a:r>
                      <a:endParaRPr lang="en-US" sz="8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tc>
                  <a:txBody>
                    <a:bodyPr/>
                    <a:lstStyle/>
                    <a:p>
                      <a:pPr marL="114300" marR="0" lvl="0" indent="-114300">
                        <a:lnSpc>
                          <a:spcPct val="107000"/>
                        </a:lnSpc>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Attempts to change specification/criteria to their advantages</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Calls high, to establish relationship ‒ early to influence decision criteria/process; late to stay in game and/or offer incentives</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Expands scope of project by creating new compelling events, expanding political structure, introducing new technology</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Positions your strengths as vulnerabilities, which in turn support their advantages</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Mobilizes the champions from other areas to get involved</a:t>
                      </a:r>
                      <a:endParaRPr lang="en-US" sz="1000" b="0" dirty="0">
                        <a:effectLst/>
                        <a:latin typeface="+mn-lt"/>
                        <a:ea typeface="Open Sans" panose="020B0606030504020204" pitchFamily="34" charset="0"/>
                        <a:cs typeface="Open Sans" panose="020B0606030504020204" pitchFamily="34" charset="0"/>
                      </a:endParaRPr>
                    </a:p>
                  </a:txBody>
                  <a:tcPr marL="45720" marR="45720"/>
                </a:tc>
                <a:tc>
                  <a:txBody>
                    <a:bodyPr/>
                    <a:lstStyle/>
                    <a:p>
                      <a:pPr marL="114300" marR="0" lvl="0" indent="-114300">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FRONTAL: Accelerate decision process by emphasizing impact of compelling event </a:t>
                      </a:r>
                    </a:p>
                    <a:p>
                      <a:pPr marL="114300" marR="0" lvl="0" indent="-114300">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DEFEND: Pre-condition decision makers/approvers to block competitor’s attempts to call high or involve others, thus mitigating their decision-making authority</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DEFEND: Emphasize keeping project focused to ensure compelling event is addressed</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DEFEND: Pre-condition key influencers to discredit any attempts to change focus from addressing the compelling event or decision criteria/process</a:t>
                      </a:r>
                      <a:endParaRPr lang="en-US" sz="1000" b="0" dirty="0">
                        <a:effectLst/>
                        <a:latin typeface="+mn-lt"/>
                        <a:ea typeface="Open Sans" panose="020B0606030504020204" pitchFamily="34" charset="0"/>
                        <a:cs typeface="Open Sans" panose="020B0606030504020204" pitchFamily="34" charset="0"/>
                      </a:endParaRPr>
                    </a:p>
                  </a:txBody>
                  <a:tcPr marL="45720" marR="45720"/>
                </a:tc>
                <a:extLst>
                  <a:ext uri="{0D108BD9-81ED-4DB2-BD59-A6C34878D82A}">
                    <a16:rowId xmlns:a16="http://schemas.microsoft.com/office/drawing/2014/main" val="3635054895"/>
                  </a:ext>
                </a:extLst>
              </a:tr>
              <a:tr h="2580137">
                <a:tc vMerge="1">
                  <a:txBody>
                    <a:bodyPr/>
                    <a:lstStyle/>
                    <a:p>
                      <a:endParaRPr lang="en-US"/>
                    </a:p>
                  </a:txBody>
                  <a:tcPr/>
                </a:tc>
                <a:tc>
                  <a:txBody>
                    <a:bodyPr/>
                    <a:lstStyle/>
                    <a:p>
                      <a:pPr marL="0" marR="0" algn="ctr">
                        <a:lnSpc>
                          <a:spcPct val="107000"/>
                        </a:lnSpc>
                        <a:spcBef>
                          <a:spcPts val="600"/>
                        </a:spcBef>
                        <a:spcAft>
                          <a:spcPts val="600"/>
                        </a:spcAft>
                      </a:pPr>
                      <a:r>
                        <a:rPr lang="en-US" sz="1000" dirty="0">
                          <a:effectLst/>
                          <a:latin typeface="+mn-lt"/>
                          <a:ea typeface="Open Sans" panose="020B0606030504020204" pitchFamily="34" charset="0"/>
                          <a:cs typeface="Open Sans" panose="020B0606030504020204" pitchFamily="34" charset="0"/>
                        </a:rPr>
                        <a:t>Fragment</a:t>
                      </a:r>
                      <a:endParaRPr lang="en-US" sz="800" b="0" dirty="0">
                        <a:effectLst/>
                        <a:latin typeface="+mn-lt"/>
                        <a:ea typeface="Open Sans" panose="020B0606030504020204" pitchFamily="34" charset="0"/>
                        <a:cs typeface="Open Sans" panose="020B0606030504020204" pitchFamily="34" charset="0"/>
                      </a:endParaRPr>
                    </a:p>
                  </a:txBody>
                  <a:tcPr marL="45720" marR="45720" anchor="ctr">
                    <a:solidFill>
                      <a:srgbClr val="A1E3F3"/>
                    </a:solidFill>
                  </a:tcPr>
                </a:tc>
                <a:tc>
                  <a:txBody>
                    <a:bodyPr/>
                    <a:lstStyle/>
                    <a:p>
                      <a:pPr marL="114300" marR="0" lvl="0" indent="-114300">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Focuses efforts on a niche or subset of project (project component, customer division, business unit, geographic region, etc.)</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Expounds benefits of a second supplier</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Attempts to look like a friend to you, support/complement your efforts, approach you with joint-venture idea</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Attempts to convince customer that project is in fact multiple projects</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Attacks one of your vulnerabilities they can exploit, accelerate decision before you can address vulnerability</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Calls high to position some or all of the above, and gain senior-level support to split the business</a:t>
                      </a:r>
                      <a:endParaRPr lang="en-US" sz="1000" b="0" dirty="0">
                        <a:effectLst/>
                        <a:latin typeface="+mn-lt"/>
                        <a:ea typeface="Open Sans" panose="020B0606030504020204" pitchFamily="34" charset="0"/>
                        <a:cs typeface="Open Sans" panose="020B0606030504020204" pitchFamily="34" charset="0"/>
                      </a:endParaRPr>
                    </a:p>
                  </a:txBody>
                  <a:tcPr marL="45720" marR="45720"/>
                </a:tc>
                <a:tc>
                  <a:txBody>
                    <a:bodyPr/>
                    <a:lstStyle/>
                    <a:p>
                      <a:pPr marL="114300" marR="0" lvl="0" indent="-114300">
                        <a:spcBef>
                          <a:spcPts val="60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FRONTAL: Expound benefits of single supplier – consistency, coordination, accountability, pricing, etc. </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FLANK:  Pro-actively address vulnerabilities with key influencers highlighting steps taken to eliminate problem, or similar projects were the issue was a nonfactor; also pre-condition customer that attempts by competitors to highlight these issues as vulnerabilities are the tactics of the “uninformed,” encouraging reflection on what else the competitor might not be current on</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FRONTAL or FLANK: Act friendly toward competitor’s peaceful coexistence tactics, but concede no share; fill the void yourself by expanding your offer or mitigating the niche</a:t>
                      </a:r>
                    </a:p>
                    <a:p>
                      <a:pPr marL="114300" marR="0" lvl="0" indent="-114300">
                        <a:lnSpc>
                          <a:spcPct val="107000"/>
                        </a:lnSpc>
                        <a:spcBef>
                          <a:spcPts val="0"/>
                        </a:spcBef>
                        <a:spcAft>
                          <a:spcPts val="200"/>
                        </a:spcAft>
                        <a:buFont typeface="Arial" panose="020B0604020202020204" pitchFamily="34" charset="0"/>
                        <a:buChar char="•"/>
                      </a:pPr>
                      <a:r>
                        <a:rPr lang="en-US" sz="1000" dirty="0">
                          <a:effectLst/>
                          <a:latin typeface="+mn-lt"/>
                          <a:ea typeface="Open Sans" panose="020B0606030504020204" pitchFamily="34" charset="0"/>
                          <a:cs typeface="Open Sans" panose="020B0606030504020204" pitchFamily="34" charset="0"/>
                        </a:rPr>
                        <a:t>FLANK or DEFEND:  Use political influence to divert customer’s efforts to low potential/profit segment of the customer’s business </a:t>
                      </a:r>
                      <a:endParaRPr lang="en-US" sz="1000" b="0" dirty="0">
                        <a:effectLst/>
                        <a:latin typeface="+mn-lt"/>
                        <a:ea typeface="Open Sans" panose="020B0606030504020204" pitchFamily="34" charset="0"/>
                        <a:cs typeface="Open Sans" panose="020B0606030504020204" pitchFamily="34" charset="0"/>
                      </a:endParaRPr>
                    </a:p>
                  </a:txBody>
                  <a:tcPr marL="45720" marR="45720"/>
                </a:tc>
                <a:extLst>
                  <a:ext uri="{0D108BD9-81ED-4DB2-BD59-A6C34878D82A}">
                    <a16:rowId xmlns:a16="http://schemas.microsoft.com/office/drawing/2014/main" val="654230822"/>
                  </a:ext>
                </a:extLst>
              </a:tr>
            </a:tbl>
          </a:graphicData>
        </a:graphic>
      </p:graphicFrame>
      <p:sp>
        <p:nvSpPr>
          <p:cNvPr id="12" name="TextBox 11">
            <a:extLst>
              <a:ext uri="{FF2B5EF4-FFF2-40B4-BE49-F238E27FC236}">
                <a16:creationId xmlns:a16="http://schemas.microsoft.com/office/drawing/2014/main" id="{A9DD84FA-5714-4D8F-B303-00FF5BD53B3E}"/>
              </a:ext>
            </a:extLst>
          </p:cNvPr>
          <p:cNvSpPr txBox="1"/>
          <p:nvPr/>
        </p:nvSpPr>
        <p:spPr>
          <a:xfrm>
            <a:off x="382906" y="900331"/>
            <a:ext cx="6932294" cy="438582"/>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Competitor Counters</a:t>
            </a:r>
          </a:p>
          <a:p>
            <a:r>
              <a:rPr lang="en-US" sz="1050" dirty="0">
                <a:ea typeface="Open Sans" panose="020B0606030504020204" pitchFamily="34" charset="0"/>
                <a:cs typeface="Open Sans" panose="020B0606030504020204" pitchFamily="34" charset="0"/>
              </a:rPr>
              <a:t>The information will help your team develop competitive counter strategies and tactics. </a:t>
            </a:r>
          </a:p>
        </p:txBody>
      </p:sp>
      <p:sp>
        <p:nvSpPr>
          <p:cNvPr id="16" name="TextBox 15">
            <a:extLst>
              <a:ext uri="{FF2B5EF4-FFF2-40B4-BE49-F238E27FC236}">
                <a16:creationId xmlns:a16="http://schemas.microsoft.com/office/drawing/2014/main" id="{FB3B3596-D4B0-4598-A331-6304A5C5B289}"/>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13</a:t>
            </a:r>
          </a:p>
        </p:txBody>
      </p:sp>
      <p:sp>
        <p:nvSpPr>
          <p:cNvPr id="8" name="TextBox 7">
            <a:extLst>
              <a:ext uri="{FF2B5EF4-FFF2-40B4-BE49-F238E27FC236}">
                <a16:creationId xmlns:a16="http://schemas.microsoft.com/office/drawing/2014/main" id="{5AAAB5D5-54D8-41C6-98E7-8D2C73197576}"/>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7" name="Picture 2" descr="Altify | Customer Revenue Optimization &amp; Account Planning">
            <a:extLst>
              <a:ext uri="{FF2B5EF4-FFF2-40B4-BE49-F238E27FC236}">
                <a16:creationId xmlns:a16="http://schemas.microsoft.com/office/drawing/2014/main" id="{F72F83DE-328F-4885-ADEE-CA4976929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 mug&#10;&#10;Description automatically generated">
            <a:extLst>
              <a:ext uri="{FF2B5EF4-FFF2-40B4-BE49-F238E27FC236}">
                <a16:creationId xmlns:a16="http://schemas.microsoft.com/office/drawing/2014/main" id="{CD38A4DE-7357-4F08-B4B6-0187BFCD4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389973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9649CE-7135-9A4E-AE2F-6F6300EA3858}"/>
              </a:ext>
            </a:extLst>
          </p:cNvPr>
          <p:cNvGraphicFramePr>
            <a:graphicFrameLocks noGrp="1"/>
          </p:cNvGraphicFramePr>
          <p:nvPr>
            <p:extLst>
              <p:ext uri="{D42A27DB-BD31-4B8C-83A1-F6EECF244321}">
                <p14:modId xmlns:p14="http://schemas.microsoft.com/office/powerpoint/2010/main" val="1721441102"/>
              </p:ext>
            </p:extLst>
          </p:nvPr>
        </p:nvGraphicFramePr>
        <p:xfrm>
          <a:off x="457200" y="1437569"/>
          <a:ext cx="6901662" cy="5144516"/>
        </p:xfrm>
        <a:graphic>
          <a:graphicData uri="http://schemas.openxmlformats.org/drawingml/2006/table">
            <a:tbl>
              <a:tblPr firstRow="1" firstCol="1" bandRow="1">
                <a:tableStyleId>{5940675A-B579-460E-94D1-54222C63F5DA}</a:tableStyleId>
              </a:tblPr>
              <a:tblGrid>
                <a:gridCol w="241271">
                  <a:extLst>
                    <a:ext uri="{9D8B030D-6E8A-4147-A177-3AD203B41FA5}">
                      <a16:colId xmlns:a16="http://schemas.microsoft.com/office/drawing/2014/main" val="3171280114"/>
                    </a:ext>
                  </a:extLst>
                </a:gridCol>
                <a:gridCol w="631190">
                  <a:extLst>
                    <a:ext uri="{9D8B030D-6E8A-4147-A177-3AD203B41FA5}">
                      <a16:colId xmlns:a16="http://schemas.microsoft.com/office/drawing/2014/main" val="1686804357"/>
                    </a:ext>
                  </a:extLst>
                </a:gridCol>
                <a:gridCol w="2919328">
                  <a:extLst>
                    <a:ext uri="{9D8B030D-6E8A-4147-A177-3AD203B41FA5}">
                      <a16:colId xmlns:a16="http://schemas.microsoft.com/office/drawing/2014/main" val="1881642506"/>
                    </a:ext>
                  </a:extLst>
                </a:gridCol>
                <a:gridCol w="3109873">
                  <a:extLst>
                    <a:ext uri="{9D8B030D-6E8A-4147-A177-3AD203B41FA5}">
                      <a16:colId xmlns:a16="http://schemas.microsoft.com/office/drawing/2014/main" val="1525637337"/>
                    </a:ext>
                  </a:extLst>
                </a:gridCol>
              </a:tblGrid>
              <a:tr h="512064">
                <a:tc gridSpan="2">
                  <a:txBody>
                    <a:bodyPr/>
                    <a:lstStyle/>
                    <a:p>
                      <a:pPr marL="0" marR="0" algn="ctr">
                        <a:lnSpc>
                          <a:spcPct val="107000"/>
                        </a:lnSpc>
                        <a:spcBef>
                          <a:spcPts val="0"/>
                        </a:spcBef>
                        <a:spcAft>
                          <a:spcPts val="0"/>
                        </a:spcAft>
                      </a:pPr>
                      <a:r>
                        <a:rPr lang="en-US" sz="1050" dirty="0">
                          <a:effectLst/>
                          <a:latin typeface="+mn-lt"/>
                          <a:ea typeface="Open Sans" panose="020B0606030504020204" pitchFamily="34" charset="0"/>
                          <a:cs typeface="Open Sans" panose="020B0606030504020204" pitchFamily="34" charset="0"/>
                        </a:rPr>
                        <a:t>Competitor</a:t>
                      </a:r>
                    </a:p>
                    <a:p>
                      <a:pPr marL="0" marR="0" algn="ctr">
                        <a:lnSpc>
                          <a:spcPct val="107000"/>
                        </a:lnSpc>
                        <a:spcBef>
                          <a:spcPts val="0"/>
                        </a:spcBef>
                        <a:spcAft>
                          <a:spcPts val="0"/>
                        </a:spcAft>
                      </a:pPr>
                      <a:r>
                        <a:rPr lang="en-US" sz="1050" dirty="0">
                          <a:effectLst/>
                          <a:latin typeface="+mn-lt"/>
                          <a:ea typeface="Open Sans" panose="020B0606030504020204" pitchFamily="34" charset="0"/>
                          <a:cs typeface="Open Sans" panose="020B0606030504020204" pitchFamily="34" charset="0"/>
                        </a:rPr>
                        <a:t>Strategy</a:t>
                      </a:r>
                      <a:endParaRPr lang="en-US" sz="1050" b="0" dirty="0">
                        <a:effectLst/>
                        <a:latin typeface="+mn-lt"/>
                        <a:ea typeface="Open Sans" panose="020B0606030504020204" pitchFamily="34" charset="0"/>
                        <a:cs typeface="Open Sans" panose="020B0606030504020204" pitchFamily="34" charset="0"/>
                      </a:endParaRPr>
                    </a:p>
                  </a:txBody>
                  <a:tcPr marL="45720" marR="45720" anchor="ctr">
                    <a:solidFill>
                      <a:schemeClr val="accent6">
                        <a:lumMod val="20000"/>
                        <a:lumOff val="80000"/>
                      </a:schemeClr>
                    </a:solidFill>
                  </a:tcPr>
                </a:tc>
                <a:tc hMerge="1">
                  <a:txBody>
                    <a:bodyPr/>
                    <a:lstStyle/>
                    <a:p>
                      <a:endParaRPr lang="en-US"/>
                    </a:p>
                  </a:txBody>
                  <a:tcPr/>
                </a:tc>
                <a:tc>
                  <a:txBody>
                    <a:bodyPr/>
                    <a:lstStyle/>
                    <a:p>
                      <a:pPr marL="0" marR="0" algn="ctr">
                        <a:spcBef>
                          <a:spcPts val="0"/>
                        </a:spcBef>
                        <a:spcAft>
                          <a:spcPts val="0"/>
                        </a:spcAft>
                      </a:pPr>
                      <a:r>
                        <a:rPr lang="en-US" sz="1050" kern="0" dirty="0">
                          <a:effectLst/>
                          <a:latin typeface="+mn-lt"/>
                          <a:ea typeface="Open Sans" panose="020B0606030504020204" pitchFamily="34" charset="0"/>
                          <a:cs typeface="Open Sans" panose="020B0606030504020204" pitchFamily="34" charset="0"/>
                        </a:rPr>
                        <a:t>Typical competitor tactics</a:t>
                      </a:r>
                    </a:p>
                    <a:p>
                      <a:pPr marL="0" marR="0" algn="ctr">
                        <a:lnSpc>
                          <a:spcPct val="107000"/>
                        </a:lnSpc>
                        <a:spcBef>
                          <a:spcPts val="0"/>
                        </a:spcBef>
                        <a:spcAft>
                          <a:spcPts val="0"/>
                        </a:spcAft>
                      </a:pPr>
                      <a:r>
                        <a:rPr lang="en-US" sz="1050" dirty="0">
                          <a:effectLst/>
                          <a:latin typeface="+mn-lt"/>
                          <a:ea typeface="Open Sans" panose="020B0606030504020204" pitchFamily="34" charset="0"/>
                          <a:cs typeface="Open Sans" panose="020B0606030504020204" pitchFamily="34" charset="0"/>
                        </a:rPr>
                        <a:t>(tactics the competition uses </a:t>
                      </a:r>
                      <a:br>
                        <a:rPr lang="en-US" sz="1050" dirty="0">
                          <a:effectLst/>
                          <a:latin typeface="+mn-lt"/>
                          <a:ea typeface="Open Sans" panose="020B0606030504020204" pitchFamily="34" charset="0"/>
                          <a:cs typeface="Open Sans" panose="020B0606030504020204" pitchFamily="34" charset="0"/>
                        </a:rPr>
                      </a:br>
                      <a:r>
                        <a:rPr lang="en-US" sz="1050" dirty="0">
                          <a:effectLst/>
                          <a:latin typeface="+mn-lt"/>
                          <a:ea typeface="Open Sans" panose="020B0606030504020204" pitchFamily="34" charset="0"/>
                          <a:cs typeface="Open Sans" panose="020B0606030504020204" pitchFamily="34" charset="0"/>
                        </a:rPr>
                        <a:t>to implement their strategy)</a:t>
                      </a:r>
                      <a:endParaRPr lang="en-US" sz="1050" b="0" dirty="0">
                        <a:effectLst/>
                        <a:latin typeface="+mn-lt"/>
                        <a:ea typeface="Open Sans" panose="020B0606030504020204" pitchFamily="34" charset="0"/>
                        <a:cs typeface="Open Sans" panose="020B0606030504020204" pitchFamily="34" charset="0"/>
                      </a:endParaRPr>
                    </a:p>
                  </a:txBody>
                  <a:tcPr marL="45720" marR="45720" anchor="ctr">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effectLst/>
                          <a:latin typeface="+mn-lt"/>
                          <a:ea typeface="Open Sans" panose="020B0606030504020204" pitchFamily="34" charset="0"/>
                          <a:cs typeface="Open Sans" panose="020B0606030504020204" pitchFamily="34" charset="0"/>
                        </a:rPr>
                        <a:t>Countertactics</a:t>
                      </a:r>
                    </a:p>
                    <a:p>
                      <a:pPr marL="0" marR="0" algn="ctr">
                        <a:lnSpc>
                          <a:spcPct val="107000"/>
                        </a:lnSpc>
                        <a:spcBef>
                          <a:spcPts val="0"/>
                        </a:spcBef>
                        <a:spcAft>
                          <a:spcPts val="0"/>
                        </a:spcAft>
                      </a:pPr>
                      <a:r>
                        <a:rPr lang="en-US" sz="1050" dirty="0">
                          <a:effectLst/>
                          <a:latin typeface="+mn-lt"/>
                          <a:ea typeface="Open Sans" panose="020B0606030504020204" pitchFamily="34" charset="0"/>
                          <a:cs typeface="Open Sans" panose="020B0606030504020204" pitchFamily="34" charset="0"/>
                        </a:rPr>
                        <a:t>(tactics you can use to block a strategy) </a:t>
                      </a:r>
                      <a:endParaRPr lang="en-US" sz="1050" b="0" dirty="0">
                        <a:effectLst/>
                        <a:latin typeface="+mn-lt"/>
                        <a:ea typeface="Open Sans" panose="020B0606030504020204" pitchFamily="34" charset="0"/>
                        <a:cs typeface="Open Sans" panose="020B0606030504020204" pitchFamily="34" charset="0"/>
                      </a:endParaRPr>
                    </a:p>
                  </a:txBody>
                  <a:tcPr marL="45720" marR="45720" anchor="ctr">
                    <a:solidFill>
                      <a:schemeClr val="accent6">
                        <a:lumMod val="20000"/>
                        <a:lumOff val="80000"/>
                      </a:schemeClr>
                    </a:solidFill>
                  </a:tcPr>
                </a:tc>
                <a:extLst>
                  <a:ext uri="{0D108BD9-81ED-4DB2-BD59-A6C34878D82A}">
                    <a16:rowId xmlns:a16="http://schemas.microsoft.com/office/drawing/2014/main" val="1421098239"/>
                  </a:ext>
                </a:extLst>
              </a:tr>
              <a:tr h="2103063">
                <a:tc rowSpan="2">
                  <a:txBody>
                    <a:bodyPr/>
                    <a:lstStyle/>
                    <a:p>
                      <a:pPr marL="71755" marR="71755" algn="ctr">
                        <a:spcBef>
                          <a:spcPts val="600"/>
                        </a:spcBef>
                        <a:spcAft>
                          <a:spcPts val="600"/>
                        </a:spcAft>
                      </a:pPr>
                      <a:r>
                        <a:rPr lang="en-US" sz="1050" dirty="0">
                          <a:effectLst/>
                          <a:latin typeface="+mn-lt"/>
                        </a:rPr>
                        <a:t>NO Compelling Event Exists OR You Are Not In A Position To Compete </a:t>
                      </a:r>
                      <a:r>
                        <a:rPr lang="en-US" sz="1050" dirty="0">
                          <a:effectLst/>
                          <a:latin typeface="+mn-lt"/>
                          <a:sym typeface="Wingdings" pitchFamily="2" charset="2"/>
                        </a:rPr>
                        <a:t> POSITION</a:t>
                      </a:r>
                      <a:endParaRPr lang="en-US" sz="900" b="0" dirty="0">
                        <a:effectLst/>
                        <a:latin typeface="+mn-lt"/>
                        <a:ea typeface="Open Sans" panose="020B0606030504020204" pitchFamily="34" charset="0"/>
                        <a:cs typeface="Open Sans" panose="020B0606030504020204" pitchFamily="34" charset="0"/>
                      </a:endParaRPr>
                    </a:p>
                  </a:txBody>
                  <a:tcPr marL="45720" marR="45720" vert="vert270">
                    <a:solidFill>
                      <a:schemeClr val="accent6">
                        <a:lumMod val="20000"/>
                        <a:lumOff val="80000"/>
                      </a:schemeClr>
                    </a:solidFill>
                  </a:tcPr>
                </a:tc>
                <a:tc>
                  <a:txBody>
                    <a:bodyPr/>
                    <a:lstStyle/>
                    <a:p>
                      <a:pPr marL="0" marR="0" algn="ctr">
                        <a:spcBef>
                          <a:spcPts val="600"/>
                        </a:spcBef>
                        <a:spcAft>
                          <a:spcPts val="600"/>
                        </a:spcAft>
                      </a:pPr>
                      <a:r>
                        <a:rPr lang="en-US" sz="1050" dirty="0">
                          <a:effectLst/>
                          <a:latin typeface="+mn-lt"/>
                          <a:ea typeface="Open Sans" panose="020B0606030504020204" pitchFamily="34" charset="0"/>
                          <a:cs typeface="Open Sans" panose="020B0606030504020204" pitchFamily="34" charset="0"/>
                        </a:rPr>
                        <a:t>Defend</a:t>
                      </a:r>
                      <a:endParaRPr lang="en-US" sz="900" b="0" dirty="0">
                        <a:effectLst/>
                        <a:latin typeface="+mn-lt"/>
                        <a:ea typeface="Open Sans" panose="020B0606030504020204" pitchFamily="34" charset="0"/>
                        <a:cs typeface="Open Sans" panose="020B0606030504020204" pitchFamily="34" charset="0"/>
                      </a:endParaRPr>
                    </a:p>
                  </a:txBody>
                  <a:tcPr marL="45720" marR="45720" anchor="ctr">
                    <a:solidFill>
                      <a:schemeClr val="accent6">
                        <a:lumMod val="20000"/>
                        <a:lumOff val="80000"/>
                      </a:schemeClr>
                    </a:solidFill>
                  </a:tcPr>
                </a:tc>
                <a:tc>
                  <a:txBody>
                    <a:bodyPr/>
                    <a:lstStyle/>
                    <a:p>
                      <a:pPr marL="114300" marR="0" lvl="0" indent="-114300">
                        <a:spcBef>
                          <a:spcPts val="60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Projects still uncertain, actively working to establish significance of compelling event</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Doesn’t block your attempts to establish a beachhead; may have a reason for letting you in the door; i.e., X = -1</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Blocks your access to key influencers by smothering them with attention</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Spreads fear, uncertainty and doubt (FUD) about your encroachment</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Expands their presence in other customer divisions, increasing senior level exposure</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Conducts “Annual Partnership Meetings” with key customer influencers</a:t>
                      </a:r>
                      <a:endParaRPr lang="en-US" sz="1050" b="0" dirty="0">
                        <a:effectLst/>
                        <a:latin typeface="+mn-lt"/>
                        <a:ea typeface="Open Sans" panose="020B0606030504020204" pitchFamily="34" charset="0"/>
                        <a:cs typeface="Open Sans" panose="020B0606030504020204" pitchFamily="34" charset="0"/>
                      </a:endParaRPr>
                    </a:p>
                  </a:txBody>
                  <a:tcPr marL="45720" marR="45720"/>
                </a:tc>
                <a:tc>
                  <a:txBody>
                    <a:bodyPr/>
                    <a:lstStyle/>
                    <a:p>
                      <a:pPr marL="114300" marR="0" lvl="0" indent="-114300">
                        <a:spcBef>
                          <a:spcPts val="60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DEVELOP: Support competitor’s efforts to establish a compelling event, track their activity via supporters to be close by and informed if they are successful</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FRAGMENT: Carefully qualify beachhead business conceded to easily by incumbent competitor </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FRAGEMENT or FLANK: Identify a new niche opportunity and act quickly to create the compelling event and to secure the business </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DEVELOP: Identify and implement your own political alignment strategy aimed at different divisions or “high potential” managers</a:t>
                      </a:r>
                      <a:endParaRPr lang="en-US" sz="1050" b="0" dirty="0">
                        <a:effectLst/>
                        <a:latin typeface="+mn-lt"/>
                        <a:ea typeface="Open Sans" panose="020B0606030504020204" pitchFamily="34" charset="0"/>
                        <a:cs typeface="Open Sans" panose="020B0606030504020204" pitchFamily="34" charset="0"/>
                      </a:endParaRPr>
                    </a:p>
                  </a:txBody>
                  <a:tcPr marL="45720" marR="45720"/>
                </a:tc>
                <a:extLst>
                  <a:ext uri="{0D108BD9-81ED-4DB2-BD59-A6C34878D82A}">
                    <a16:rowId xmlns:a16="http://schemas.microsoft.com/office/drawing/2014/main" val="2171202925"/>
                  </a:ext>
                </a:extLst>
              </a:tr>
              <a:tr h="2000361">
                <a:tc vMerge="1">
                  <a:txBody>
                    <a:bodyPr/>
                    <a:lstStyle/>
                    <a:p>
                      <a:endParaRPr lang="en-US"/>
                    </a:p>
                  </a:txBody>
                  <a:tcPr/>
                </a:tc>
                <a:tc>
                  <a:txBody>
                    <a:bodyPr/>
                    <a:lstStyle/>
                    <a:p>
                      <a:pPr marL="0" marR="0" algn="ctr">
                        <a:lnSpc>
                          <a:spcPct val="107000"/>
                        </a:lnSpc>
                        <a:spcBef>
                          <a:spcPts val="600"/>
                        </a:spcBef>
                        <a:spcAft>
                          <a:spcPts val="600"/>
                        </a:spcAft>
                      </a:pPr>
                      <a:r>
                        <a:rPr lang="en-US" sz="1050" dirty="0">
                          <a:effectLst/>
                          <a:latin typeface="+mn-lt"/>
                          <a:ea typeface="Open Sans" panose="020B0606030504020204" pitchFamily="34" charset="0"/>
                          <a:cs typeface="Open Sans" panose="020B0606030504020204" pitchFamily="34" charset="0"/>
                        </a:rPr>
                        <a:t>Develop</a:t>
                      </a:r>
                      <a:endParaRPr lang="en-US" sz="900" b="0" dirty="0">
                        <a:effectLst/>
                        <a:latin typeface="+mn-lt"/>
                        <a:ea typeface="Open Sans" panose="020B0606030504020204" pitchFamily="34" charset="0"/>
                        <a:cs typeface="Open Sans" panose="020B0606030504020204" pitchFamily="34" charset="0"/>
                      </a:endParaRPr>
                    </a:p>
                  </a:txBody>
                  <a:tcPr marL="45720" marR="45720" anchor="ctr">
                    <a:solidFill>
                      <a:schemeClr val="accent6">
                        <a:lumMod val="20000"/>
                        <a:lumOff val="80000"/>
                      </a:schemeClr>
                    </a:solidFill>
                  </a:tcPr>
                </a:tc>
                <a:tc>
                  <a:txBody>
                    <a:bodyPr/>
                    <a:lstStyle/>
                    <a:p>
                      <a:pPr marL="114300" marR="0" lvl="0" indent="-114300">
                        <a:spcBef>
                          <a:spcPts val="60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Attempts to slow the decision process down by spreading FUD, hint about pending new releases, recommend needs analysis</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Invests resources; i.e., time, people, senior management, etc., to close ground (if they are losing but still have hope) or establish position for future competition (if they are really losing and have no hope)</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Works to create/build significance of compelling event, introducing research, calling high to create bias for action, etc.</a:t>
                      </a:r>
                      <a:endParaRPr lang="en-US" sz="1050" b="0" dirty="0">
                        <a:effectLst/>
                        <a:latin typeface="+mn-lt"/>
                        <a:ea typeface="Open Sans" panose="020B0606030504020204" pitchFamily="34" charset="0"/>
                        <a:cs typeface="Open Sans" panose="020B0606030504020204" pitchFamily="34" charset="0"/>
                      </a:endParaRPr>
                    </a:p>
                  </a:txBody>
                  <a:tcPr marL="45720" marR="45720"/>
                </a:tc>
                <a:tc>
                  <a:txBody>
                    <a:bodyPr/>
                    <a:lstStyle/>
                    <a:p>
                      <a:pPr marL="114300" marR="0" lvl="0" indent="-114300">
                        <a:spcBef>
                          <a:spcPts val="60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FRONTAL, FLANK or FRAGMENT: Accelerate the decision process by emphasizing the critical nature of addressing the compelling event quickly, highlighting consequences and payback </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DEFEND:  Pre-condition key influencers to guard against competitor’s attempts to invest resources which will slow down efforts to address compelling event</a:t>
                      </a:r>
                    </a:p>
                    <a:p>
                      <a:pPr marL="114300" marR="0" lvl="0" indent="-114300">
                        <a:lnSpc>
                          <a:spcPct val="107000"/>
                        </a:lnSpc>
                        <a:spcBef>
                          <a:spcPts val="0"/>
                        </a:spcBef>
                        <a:spcAft>
                          <a:spcPts val="200"/>
                        </a:spcAft>
                        <a:buFont typeface="Arial" panose="020B0604020202020204" pitchFamily="34" charset="0"/>
                        <a:buChar char="•"/>
                      </a:pPr>
                      <a:r>
                        <a:rPr lang="en-US" sz="1050" dirty="0">
                          <a:effectLst/>
                          <a:latin typeface="+mn-lt"/>
                          <a:ea typeface="Open Sans" panose="020B0606030504020204" pitchFamily="34" charset="0"/>
                          <a:cs typeface="Open Sans" panose="020B0606030504020204" pitchFamily="34" charset="0"/>
                        </a:rPr>
                        <a:t>DEFEND:  Keep your eyes open, enlist champions and keep competitive intelligence up-to-date to detect early warning signals that competitor’s “investing” tactics are succeeding</a:t>
                      </a:r>
                      <a:endParaRPr lang="en-US" sz="1050" b="0" dirty="0">
                        <a:effectLst/>
                        <a:latin typeface="+mn-lt"/>
                        <a:ea typeface="Open Sans" panose="020B0606030504020204" pitchFamily="34" charset="0"/>
                        <a:cs typeface="Open Sans" panose="020B0606030504020204" pitchFamily="34" charset="0"/>
                      </a:endParaRPr>
                    </a:p>
                  </a:txBody>
                  <a:tcPr marL="45720" marR="45720"/>
                </a:tc>
                <a:extLst>
                  <a:ext uri="{0D108BD9-81ED-4DB2-BD59-A6C34878D82A}">
                    <a16:rowId xmlns:a16="http://schemas.microsoft.com/office/drawing/2014/main" val="3635054895"/>
                  </a:ext>
                </a:extLst>
              </a:tr>
            </a:tbl>
          </a:graphicData>
        </a:graphic>
      </p:graphicFrame>
      <p:sp>
        <p:nvSpPr>
          <p:cNvPr id="12" name="TextBox 11">
            <a:extLst>
              <a:ext uri="{FF2B5EF4-FFF2-40B4-BE49-F238E27FC236}">
                <a16:creationId xmlns:a16="http://schemas.microsoft.com/office/drawing/2014/main" id="{A9DD84FA-5714-4D8F-B303-00FF5BD53B3E}"/>
              </a:ext>
            </a:extLst>
          </p:cNvPr>
          <p:cNvSpPr txBox="1"/>
          <p:nvPr/>
        </p:nvSpPr>
        <p:spPr>
          <a:xfrm>
            <a:off x="382906" y="900331"/>
            <a:ext cx="6932294" cy="438582"/>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Competitor Counters</a:t>
            </a:r>
          </a:p>
          <a:p>
            <a:r>
              <a:rPr lang="en-US" sz="1050" dirty="0">
                <a:ea typeface="Open Sans" panose="020B0606030504020204" pitchFamily="34" charset="0"/>
                <a:cs typeface="Open Sans" panose="020B0606030504020204" pitchFamily="34" charset="0"/>
              </a:rPr>
              <a:t>The information will help your team develop competitive counter strategies and tactics. </a:t>
            </a:r>
          </a:p>
        </p:txBody>
      </p:sp>
      <p:graphicFrame>
        <p:nvGraphicFramePr>
          <p:cNvPr id="9" name="Table 8">
            <a:extLst>
              <a:ext uri="{FF2B5EF4-FFF2-40B4-BE49-F238E27FC236}">
                <a16:creationId xmlns:a16="http://schemas.microsoft.com/office/drawing/2014/main" id="{82D3F383-99AA-46BE-823D-EFA2F09C15B9}"/>
              </a:ext>
            </a:extLst>
          </p:cNvPr>
          <p:cNvGraphicFramePr>
            <a:graphicFrameLocks noGrp="1"/>
          </p:cNvGraphicFramePr>
          <p:nvPr>
            <p:extLst>
              <p:ext uri="{D42A27DB-BD31-4B8C-83A1-F6EECF244321}">
                <p14:modId xmlns:p14="http://schemas.microsoft.com/office/powerpoint/2010/main" val="3907610517"/>
              </p:ext>
            </p:extLst>
          </p:nvPr>
        </p:nvGraphicFramePr>
        <p:xfrm>
          <a:off x="481975" y="6982488"/>
          <a:ext cx="6808449" cy="2272284"/>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362214065"/>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75864782"/>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04162934"/>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298257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49412366"/>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73102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16990480"/>
                  </a:ext>
                </a:extLst>
              </a:tr>
            </a:tbl>
          </a:graphicData>
        </a:graphic>
      </p:graphicFrame>
      <p:sp>
        <p:nvSpPr>
          <p:cNvPr id="13" name="TextBox 12">
            <a:extLst>
              <a:ext uri="{FF2B5EF4-FFF2-40B4-BE49-F238E27FC236}">
                <a16:creationId xmlns:a16="http://schemas.microsoft.com/office/drawing/2014/main" id="{3C2AD62F-4AE6-449C-8FD1-1E581EA68294}"/>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14</a:t>
            </a:r>
          </a:p>
        </p:txBody>
      </p:sp>
      <p:sp>
        <p:nvSpPr>
          <p:cNvPr id="8" name="TextBox 7">
            <a:extLst>
              <a:ext uri="{FF2B5EF4-FFF2-40B4-BE49-F238E27FC236}">
                <a16:creationId xmlns:a16="http://schemas.microsoft.com/office/drawing/2014/main" id="{278BA678-857E-4B7B-832D-31E873394316}"/>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1" name="Picture 2" descr="Altify | Customer Revenue Optimization &amp; Account Planning">
            <a:extLst>
              <a:ext uri="{FF2B5EF4-FFF2-40B4-BE49-F238E27FC236}">
                <a16:creationId xmlns:a16="http://schemas.microsoft.com/office/drawing/2014/main" id="{3EE7238B-CDEA-4BDA-B70F-BE70912DA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 mug&#10;&#10;Description automatically generated">
            <a:extLst>
              <a:ext uri="{FF2B5EF4-FFF2-40B4-BE49-F238E27FC236}">
                <a16:creationId xmlns:a16="http://schemas.microsoft.com/office/drawing/2014/main" id="{71A57EA5-FC29-4E6B-8083-DEA14BD77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346559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F9F073-C068-5F4D-B454-CB9AE58A47C9}"/>
              </a:ext>
            </a:extLst>
          </p:cNvPr>
          <p:cNvSpPr>
            <a:spLocks noGrp="1"/>
          </p:cNvSpPr>
          <p:nvPr>
            <p:ph type="title"/>
          </p:nvPr>
        </p:nvSpPr>
        <p:spPr>
          <a:xfrm>
            <a:off x="437822" y="869542"/>
            <a:ext cx="6609942" cy="338554"/>
          </a:xfrm>
        </p:spPr>
        <p:txBody>
          <a:bodyPr>
            <a:normAutofit/>
          </a:bodyPr>
          <a:lstStyle/>
          <a:p>
            <a:r>
              <a:rPr lang="en-US" sz="1200" dirty="0">
                <a:latin typeface="+mn-lt"/>
                <a:ea typeface="Open Sans" panose="020B0606030504020204" pitchFamily="34" charset="0"/>
                <a:cs typeface="Open Sans" panose="020B0606030504020204" pitchFamily="34" charset="0"/>
              </a:rPr>
              <a:t>Strategy Coaching Questions</a:t>
            </a:r>
          </a:p>
        </p:txBody>
      </p:sp>
      <p:graphicFrame>
        <p:nvGraphicFramePr>
          <p:cNvPr id="11" name="Table 10">
            <a:extLst>
              <a:ext uri="{FF2B5EF4-FFF2-40B4-BE49-F238E27FC236}">
                <a16:creationId xmlns:a16="http://schemas.microsoft.com/office/drawing/2014/main" id="{6236F7D1-1B6E-2E44-A7D1-40DAAB7D95C4}"/>
              </a:ext>
            </a:extLst>
          </p:cNvPr>
          <p:cNvGraphicFramePr>
            <a:graphicFrameLocks noGrp="1"/>
          </p:cNvGraphicFramePr>
          <p:nvPr>
            <p:extLst>
              <p:ext uri="{D42A27DB-BD31-4B8C-83A1-F6EECF244321}">
                <p14:modId xmlns:p14="http://schemas.microsoft.com/office/powerpoint/2010/main" val="2041695131"/>
              </p:ext>
            </p:extLst>
          </p:nvPr>
        </p:nvGraphicFramePr>
        <p:xfrm>
          <a:off x="456872" y="1229036"/>
          <a:ext cx="6858000" cy="3886200"/>
        </p:xfrm>
        <a:graphic>
          <a:graphicData uri="http://schemas.openxmlformats.org/drawingml/2006/table">
            <a:tbl>
              <a:tblPr firstRow="1" bandRow="1">
                <a:tableStyleId>{69012ECD-51FC-41F1-AA8D-1B2483CD663E}</a:tableStyleId>
              </a:tblPr>
              <a:tblGrid>
                <a:gridCol w="3445203">
                  <a:extLst>
                    <a:ext uri="{9D8B030D-6E8A-4147-A177-3AD203B41FA5}">
                      <a16:colId xmlns:a16="http://schemas.microsoft.com/office/drawing/2014/main" val="1157125791"/>
                    </a:ext>
                  </a:extLst>
                </a:gridCol>
                <a:gridCol w="3412797">
                  <a:extLst>
                    <a:ext uri="{9D8B030D-6E8A-4147-A177-3AD203B41FA5}">
                      <a16:colId xmlns:a16="http://schemas.microsoft.com/office/drawing/2014/main" val="2249216630"/>
                    </a:ext>
                  </a:extLst>
                </a:gridCol>
              </a:tblGrid>
              <a:tr h="0">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370840">
                <a:tc>
                  <a:txBody>
                    <a:bodyPr/>
                    <a:lstStyle/>
                    <a:p>
                      <a:r>
                        <a:rPr lang="en-US" sz="1050" b="1" kern="1200" dirty="0">
                          <a:solidFill>
                            <a:schemeClr val="tx1"/>
                          </a:solidFill>
                          <a:effectLst/>
                          <a:latin typeface="+mn-lt"/>
                          <a:ea typeface="Open Sans" panose="020B0606030504020204" pitchFamily="34" charset="0"/>
                          <a:cs typeface="Open Sans" panose="020B0606030504020204" pitchFamily="34" charset="0"/>
                        </a:rPr>
                        <a:t>Competitors </a:t>
                      </a:r>
                      <a:r>
                        <a:rPr lang="en-US" sz="1050" kern="1200" dirty="0">
                          <a:solidFill>
                            <a:schemeClr val="tx1"/>
                          </a:solidFill>
                          <a:effectLst/>
                          <a:latin typeface="+mn-lt"/>
                          <a:ea typeface="Open Sans" panose="020B0606030504020204" pitchFamily="34" charset="0"/>
                          <a:cs typeface="Open Sans" panose="020B0606030504020204" pitchFamily="34" charset="0"/>
                        </a:rPr>
                        <a:t>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we aware of the competition; other suppliers, alternate uses of capital, build it yourself, do nothing?</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our knowledge of each competitor’s alignment within the customer’s organization?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 we understand each competitor’s strengths and weaknesses?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insights do we have regarding the strategy each competitor will most likely employ?</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competition proposing?</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a:t>
                      </a:r>
                      <a:r>
                        <a:rPr lang="en-US" sz="1050" b="1" i="1" kern="1200" dirty="0">
                          <a:solidFill>
                            <a:schemeClr val="tx1"/>
                          </a:solidFill>
                          <a:effectLst/>
                          <a:latin typeface="+mn-lt"/>
                          <a:ea typeface="Open Sans" panose="020B0606030504020204" pitchFamily="34" charset="0"/>
                          <a:cs typeface="Open Sans" panose="020B0606030504020204" pitchFamily="34" charset="0"/>
                        </a:rPr>
                        <a:t>all </a:t>
                      </a:r>
                      <a:r>
                        <a:rPr lang="en-US" sz="1050" kern="1200" dirty="0">
                          <a:solidFill>
                            <a:schemeClr val="tx1"/>
                          </a:solidFill>
                          <a:effectLst/>
                          <a:latin typeface="+mn-lt"/>
                          <a:ea typeface="Open Sans" panose="020B0606030504020204" pitchFamily="34" charset="0"/>
                          <a:cs typeface="Open Sans" panose="020B0606030504020204" pitchFamily="34" charset="0"/>
                        </a:rPr>
                        <a:t>alternatives the customer is considering to solve this problem?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 strengths and weaknesses specific to this opportunity? Not the account or market level.</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Have the strengths and weaknesses been confirmed with your mentor or supporter? </a:t>
                      </a:r>
                    </a:p>
                  </a:txBody>
                  <a:tcPr/>
                </a:tc>
                <a:extLst>
                  <a:ext uri="{0D108BD9-81ED-4DB2-BD59-A6C34878D82A}">
                    <a16:rowId xmlns:a16="http://schemas.microsoft.com/office/drawing/2014/main" val="1466057378"/>
                  </a:ext>
                </a:extLst>
              </a:tr>
              <a:tr h="0">
                <a:tc>
                  <a:txBody>
                    <a:bodyPr/>
                    <a:lstStyle/>
                    <a:p>
                      <a:pPr marL="0" indent="0">
                        <a:buFontTx/>
                        <a:buNone/>
                      </a:pPr>
                      <a:r>
                        <a:rPr lang="en-US" sz="1050" b="1" kern="1200" dirty="0">
                          <a:solidFill>
                            <a:schemeClr val="tx1"/>
                          </a:solidFill>
                          <a:effectLst/>
                          <a:latin typeface="+mn-lt"/>
                          <a:ea typeface="Open Sans" panose="020B0606030504020204" pitchFamily="34" charset="0"/>
                          <a:cs typeface="Open Sans" panose="020B0606030504020204" pitchFamily="34" charset="0"/>
                        </a:rPr>
                        <a:t>Our Strengths and Weaknesses </a:t>
                      </a:r>
                      <a:endParaRPr lang="en-US" sz="1050" dirty="0">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they realistic?</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they from the customer’s key player(s) point of view?</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actions are in place to emphasize our strengths and minimize our weaknesses? </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our strengths and weaknesses specific to this opportunity?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 they go beyond the product and technical issues?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Have they been confirmed by the customer’s key player(s), and do these matter to them?</a:t>
                      </a:r>
                    </a:p>
                  </a:txBody>
                  <a:tcPr/>
                </a:tc>
                <a:extLst>
                  <a:ext uri="{0D108BD9-81ED-4DB2-BD59-A6C34878D82A}">
                    <a16:rowId xmlns:a16="http://schemas.microsoft.com/office/drawing/2014/main" val="1058978923"/>
                  </a:ext>
                </a:extLst>
              </a:tr>
              <a:tr h="0">
                <a:tc>
                  <a:txBody>
                    <a:bodyPr/>
                    <a:lstStyle/>
                    <a:p>
                      <a:r>
                        <a:rPr lang="en-US" sz="1050" b="1" kern="1200" dirty="0">
                          <a:solidFill>
                            <a:schemeClr val="tx1"/>
                          </a:solidFill>
                          <a:effectLst/>
                          <a:latin typeface="+mn-lt"/>
                          <a:ea typeface="Open Sans" panose="020B0606030504020204" pitchFamily="34" charset="0"/>
                          <a:cs typeface="Open Sans" panose="020B0606030504020204" pitchFamily="34" charset="0"/>
                        </a:rPr>
                        <a:t>Competitive Strategy </a:t>
                      </a:r>
                      <a:endParaRPr lang="en-US" sz="1050" dirty="0">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Does the customer have a compelling event?</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we in a position to compete?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our position relative to the competition?</a:t>
                      </a: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did you go about selecting this strategy?</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Will your sales team clearly understand and agree on your approach?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could the competition defeat this strategy?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Where are you vulnerable? </a:t>
                      </a:r>
                    </a:p>
                  </a:txBody>
                  <a:tcPr/>
                </a:tc>
                <a:extLst>
                  <a:ext uri="{0D108BD9-81ED-4DB2-BD59-A6C34878D82A}">
                    <a16:rowId xmlns:a16="http://schemas.microsoft.com/office/drawing/2014/main" val="3922269581"/>
                  </a:ext>
                </a:extLst>
              </a:tr>
            </a:tbl>
          </a:graphicData>
        </a:graphic>
      </p:graphicFrame>
      <p:graphicFrame>
        <p:nvGraphicFramePr>
          <p:cNvPr id="12" name="Table 11">
            <a:extLst>
              <a:ext uri="{FF2B5EF4-FFF2-40B4-BE49-F238E27FC236}">
                <a16:creationId xmlns:a16="http://schemas.microsoft.com/office/drawing/2014/main" id="{7C25AA5D-5913-7045-A46E-BEB03044217B}"/>
              </a:ext>
            </a:extLst>
          </p:cNvPr>
          <p:cNvGraphicFramePr>
            <a:graphicFrameLocks noGrp="1"/>
          </p:cNvGraphicFramePr>
          <p:nvPr>
            <p:extLst>
              <p:ext uri="{D42A27DB-BD31-4B8C-83A1-F6EECF244321}">
                <p14:modId xmlns:p14="http://schemas.microsoft.com/office/powerpoint/2010/main" val="2307951636"/>
              </p:ext>
            </p:extLst>
          </p:nvPr>
        </p:nvGraphicFramePr>
        <p:xfrm>
          <a:off x="456872" y="6984891"/>
          <a:ext cx="6808449" cy="2272284"/>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7045070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82792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74919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9074187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724317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67272675"/>
                  </a:ext>
                </a:extLst>
              </a:tr>
            </a:tbl>
          </a:graphicData>
        </a:graphic>
      </p:graphicFrame>
      <p:sp>
        <p:nvSpPr>
          <p:cNvPr id="14" name="TextBox 13">
            <a:extLst>
              <a:ext uri="{FF2B5EF4-FFF2-40B4-BE49-F238E27FC236}">
                <a16:creationId xmlns:a16="http://schemas.microsoft.com/office/drawing/2014/main" id="{85629958-C85D-4FEC-AB54-941DBE46963B}"/>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15</a:t>
            </a:r>
          </a:p>
        </p:txBody>
      </p:sp>
      <p:sp>
        <p:nvSpPr>
          <p:cNvPr id="8" name="TextBox 7">
            <a:extLst>
              <a:ext uri="{FF2B5EF4-FFF2-40B4-BE49-F238E27FC236}">
                <a16:creationId xmlns:a16="http://schemas.microsoft.com/office/drawing/2014/main" id="{F1F34D88-3FB1-B44F-AE8D-AE39709E466B}"/>
              </a:ext>
            </a:extLst>
          </p:cNvPr>
          <p:cNvSpPr txBox="1"/>
          <p:nvPr/>
        </p:nvSpPr>
        <p:spPr>
          <a:xfrm>
            <a:off x="449273" y="5256564"/>
            <a:ext cx="6915150" cy="1246495"/>
          </a:xfrm>
          <a:prstGeom prst="rect">
            <a:avLst/>
          </a:prstGeom>
          <a:solidFill>
            <a:schemeClr val="accent1">
              <a:lumMod val="75000"/>
            </a:schemeClr>
          </a:solidFill>
          <a:ln>
            <a:noFill/>
          </a:ln>
        </p:spPr>
        <p:txBody>
          <a:bodyPr wrap="square" rtlCol="0">
            <a:spAutoFit/>
          </a:bodyPr>
          <a:lstStyle>
            <a:defPPr>
              <a:defRPr lang="en-US"/>
            </a:defPPr>
            <a:lvl1pPr>
              <a:defRPr sz="1200">
                <a:solidFill>
                  <a:schemeClr val="bg1"/>
                </a:solidFill>
                <a:ea typeface="Open Sans" panose="020B0606030504020204" pitchFamily="34" charset="0"/>
                <a:cs typeface="Open Sans" panose="020B0606030504020204" pitchFamily="34" charset="0"/>
              </a:defRPr>
            </a:lvl1pPr>
          </a:lstStyle>
          <a:p>
            <a:r>
              <a:rPr lang="en-US" dirty="0"/>
              <a:t>Competitive Strategy Best Practices</a:t>
            </a:r>
          </a:p>
          <a:p>
            <a:pPr marL="228600" indent="-228600">
              <a:buFont typeface="+mj-lt"/>
              <a:buAutoNum type="arabicPeriod"/>
            </a:pPr>
            <a:r>
              <a:rPr lang="en-US" sz="1050" dirty="0"/>
              <a:t>Know who the key players are, their formal and informal decision criteria, and your current relationship.</a:t>
            </a:r>
          </a:p>
          <a:p>
            <a:pPr marL="228600" indent="-228600">
              <a:buFont typeface="+mj-lt"/>
              <a:buAutoNum type="arabicPeriod"/>
            </a:pPr>
            <a:r>
              <a:rPr lang="en-US" sz="1050" dirty="0"/>
              <a:t>Assess the competitor’s strategy, strengths, and weaknesses – from a solution and relationship standpoint.</a:t>
            </a:r>
          </a:p>
          <a:p>
            <a:pPr marL="228600" indent="-228600">
              <a:buFont typeface="+mj-lt"/>
              <a:buAutoNum type="arabicPeriod"/>
            </a:pPr>
            <a:r>
              <a:rPr lang="en-US" sz="1050" dirty="0"/>
              <a:t>Position until there is a compelling event and good solution fit.</a:t>
            </a:r>
          </a:p>
          <a:p>
            <a:pPr marL="228600" indent="-228600">
              <a:buFont typeface="+mj-lt"/>
              <a:buAutoNum type="arabicPeriod"/>
            </a:pPr>
            <a:r>
              <a:rPr lang="en-US" sz="1050" dirty="0"/>
              <a:t>Respect and align with the caveats listed with each strategy, they significantly improve your odds of winning.</a:t>
            </a:r>
          </a:p>
          <a:p>
            <a:pPr marL="228600" indent="-228600">
              <a:buFont typeface="+mj-lt"/>
              <a:buAutoNum type="arabicPeriod"/>
            </a:pPr>
            <a:r>
              <a:rPr lang="en-US" sz="1050" dirty="0"/>
              <a:t>Once the team is aligned to the strategy, the only time you should consider a change in a strategy is when the ground rules change, or there is a major change in your target account. </a:t>
            </a:r>
          </a:p>
        </p:txBody>
      </p:sp>
      <p:sp>
        <p:nvSpPr>
          <p:cNvPr id="13" name="TextBox 12">
            <a:extLst>
              <a:ext uri="{FF2B5EF4-FFF2-40B4-BE49-F238E27FC236}">
                <a16:creationId xmlns:a16="http://schemas.microsoft.com/office/drawing/2014/main" id="{520234E7-6DB9-4A22-94E1-B3FD30B52C7F}"/>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1FC9327C-5C9F-493B-8F20-EAECB202D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drawing, mug&#10;&#10;Description automatically generated">
            <a:extLst>
              <a:ext uri="{FF2B5EF4-FFF2-40B4-BE49-F238E27FC236}">
                <a16:creationId xmlns:a16="http://schemas.microsoft.com/office/drawing/2014/main" id="{DFA5A60B-2950-48D8-952C-4E9CE9415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44436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EC1542C-AEF6-46C9-AC83-EA4D9F3C3F3A}"/>
              </a:ext>
            </a:extLst>
          </p:cNvPr>
          <p:cNvSpPr txBox="1"/>
          <p:nvPr/>
        </p:nvSpPr>
        <p:spPr>
          <a:xfrm>
            <a:off x="411481" y="900331"/>
            <a:ext cx="6932294" cy="923330"/>
          </a:xfrm>
          <a:prstGeom prst="rect">
            <a:avLst/>
          </a:prstGeom>
          <a:noFill/>
        </p:spPr>
        <p:txBody>
          <a:bodyPr wrap="square" rtlCol="0">
            <a:spAutoFit/>
          </a:bodyPr>
          <a:lstStyle/>
          <a:p>
            <a:r>
              <a:rPr lang="en-US" sz="1200" b="1" dirty="0">
                <a:ea typeface="Open Sans Semibold" panose="020B0706030804020204" pitchFamily="34" charset="0"/>
                <a:cs typeface="Open Sans Semibold" panose="020B0706030804020204" pitchFamily="34" charset="0"/>
              </a:rPr>
              <a:t>Actions</a:t>
            </a:r>
          </a:p>
          <a:p>
            <a:r>
              <a:rPr lang="en-US" sz="1050" dirty="0">
                <a:ea typeface="Open Sans" panose="020B0606030504020204" pitchFamily="34" charset="0"/>
                <a:cs typeface="Open Sans" panose="020B0606030504020204" pitchFamily="34" charset="0"/>
              </a:rPr>
              <a:t>Revenue team’s who are aligned to the opportunity’s Assessment and Strategy are in a better position to apply focus and effort in areas that matter most, both to you and to your customer. As a revenue team, you want to build an action plan that will help address any gaps or vulnerabilities in your plan. You want to focus on actions that leverage the strategy you have selected to win the opportunity.  </a:t>
            </a:r>
          </a:p>
        </p:txBody>
      </p:sp>
      <p:graphicFrame>
        <p:nvGraphicFramePr>
          <p:cNvPr id="15" name="Table 14">
            <a:extLst>
              <a:ext uri="{FF2B5EF4-FFF2-40B4-BE49-F238E27FC236}">
                <a16:creationId xmlns:a16="http://schemas.microsoft.com/office/drawing/2014/main" id="{DE9AE9CE-3F19-4770-BCED-C815FB06257B}"/>
              </a:ext>
            </a:extLst>
          </p:cNvPr>
          <p:cNvGraphicFramePr>
            <a:graphicFrameLocks noGrp="1"/>
          </p:cNvGraphicFramePr>
          <p:nvPr>
            <p:extLst>
              <p:ext uri="{D42A27DB-BD31-4B8C-83A1-F6EECF244321}">
                <p14:modId xmlns:p14="http://schemas.microsoft.com/office/powerpoint/2010/main" val="1756665327"/>
              </p:ext>
            </p:extLst>
          </p:nvPr>
        </p:nvGraphicFramePr>
        <p:xfrm>
          <a:off x="397674" y="7955501"/>
          <a:ext cx="6808449" cy="1298448"/>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7558632"/>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38179465"/>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4959405"/>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25745238"/>
                  </a:ext>
                </a:extLst>
              </a:tr>
            </a:tbl>
          </a:graphicData>
        </a:graphic>
      </p:graphicFrame>
      <p:sp>
        <p:nvSpPr>
          <p:cNvPr id="16" name="TextBox 15">
            <a:extLst>
              <a:ext uri="{FF2B5EF4-FFF2-40B4-BE49-F238E27FC236}">
                <a16:creationId xmlns:a16="http://schemas.microsoft.com/office/drawing/2014/main" id="{48C10B31-CEEE-49BD-9677-4F905D0856AA}"/>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16</a:t>
            </a:r>
          </a:p>
        </p:txBody>
      </p:sp>
      <p:grpSp>
        <p:nvGrpSpPr>
          <p:cNvPr id="3" name="Group 2">
            <a:extLst>
              <a:ext uri="{FF2B5EF4-FFF2-40B4-BE49-F238E27FC236}">
                <a16:creationId xmlns:a16="http://schemas.microsoft.com/office/drawing/2014/main" id="{420601F9-9523-134F-B9FB-5066D83B3B03}"/>
              </a:ext>
            </a:extLst>
          </p:cNvPr>
          <p:cNvGrpSpPr/>
          <p:nvPr/>
        </p:nvGrpSpPr>
        <p:grpSpPr>
          <a:xfrm>
            <a:off x="575852" y="1842498"/>
            <a:ext cx="6546401" cy="3109062"/>
            <a:chOff x="575852" y="2360085"/>
            <a:chExt cx="6546401" cy="3109062"/>
          </a:xfrm>
        </p:grpSpPr>
        <p:sp>
          <p:nvSpPr>
            <p:cNvPr id="11" name="Rectangle: Rounded Corners 7">
              <a:extLst>
                <a:ext uri="{FF2B5EF4-FFF2-40B4-BE49-F238E27FC236}">
                  <a16:creationId xmlns:a16="http://schemas.microsoft.com/office/drawing/2014/main" id="{E628D71C-373E-466F-BC2F-4468AB8BF87A}"/>
                </a:ext>
              </a:extLst>
            </p:cNvPr>
            <p:cNvSpPr/>
            <p:nvPr/>
          </p:nvSpPr>
          <p:spPr>
            <a:xfrm>
              <a:off x="575852" y="2360085"/>
              <a:ext cx="6546401" cy="3109062"/>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8CFEA12-B42A-8A4E-B0B4-94F808577599}"/>
                </a:ext>
              </a:extLst>
            </p:cNvPr>
            <p:cNvPicPr>
              <a:picLocks noChangeAspect="1"/>
            </p:cNvPicPr>
            <p:nvPr/>
          </p:nvPicPr>
          <p:blipFill>
            <a:blip r:embed="rId2"/>
            <a:stretch>
              <a:fillRect/>
            </a:stretch>
          </p:blipFill>
          <p:spPr>
            <a:xfrm>
              <a:off x="669567" y="2473306"/>
              <a:ext cx="6365776" cy="2891269"/>
            </a:xfrm>
            <a:prstGeom prst="rect">
              <a:avLst/>
            </a:prstGeom>
          </p:spPr>
        </p:pic>
      </p:grpSp>
      <p:graphicFrame>
        <p:nvGraphicFramePr>
          <p:cNvPr id="12" name="Table 11">
            <a:extLst>
              <a:ext uri="{FF2B5EF4-FFF2-40B4-BE49-F238E27FC236}">
                <a16:creationId xmlns:a16="http://schemas.microsoft.com/office/drawing/2014/main" id="{5CAA2FBA-A18D-5947-816E-A3BDE7D8D2FE}"/>
              </a:ext>
            </a:extLst>
          </p:cNvPr>
          <p:cNvGraphicFramePr>
            <a:graphicFrameLocks noGrp="1"/>
          </p:cNvGraphicFramePr>
          <p:nvPr>
            <p:extLst>
              <p:ext uri="{D42A27DB-BD31-4B8C-83A1-F6EECF244321}">
                <p14:modId xmlns:p14="http://schemas.microsoft.com/office/powerpoint/2010/main" val="3979650230"/>
              </p:ext>
            </p:extLst>
          </p:nvPr>
        </p:nvGraphicFramePr>
        <p:xfrm>
          <a:off x="408316" y="5402507"/>
          <a:ext cx="6858000" cy="2103120"/>
        </p:xfrm>
        <a:graphic>
          <a:graphicData uri="http://schemas.openxmlformats.org/drawingml/2006/table">
            <a:tbl>
              <a:tblPr firstRow="1" bandRow="1">
                <a:tableStyleId>{69012ECD-51FC-41F1-AA8D-1B2483CD663E}</a:tableStyleId>
              </a:tblPr>
              <a:tblGrid>
                <a:gridCol w="3468052">
                  <a:extLst>
                    <a:ext uri="{9D8B030D-6E8A-4147-A177-3AD203B41FA5}">
                      <a16:colId xmlns:a16="http://schemas.microsoft.com/office/drawing/2014/main" val="1157125791"/>
                    </a:ext>
                  </a:extLst>
                </a:gridCol>
                <a:gridCol w="3389948">
                  <a:extLst>
                    <a:ext uri="{9D8B030D-6E8A-4147-A177-3AD203B41FA5}">
                      <a16:colId xmlns:a16="http://schemas.microsoft.com/office/drawing/2014/main" val="2249216630"/>
                    </a:ext>
                  </a:extLst>
                </a:gridCol>
              </a:tblGrid>
              <a:tr h="235203">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1810841">
                <a:tc>
                  <a:txBody>
                    <a:bodyPr/>
                    <a:lstStyle/>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actions clear and simple to understand, or are they vaguely worded?</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there any random activities, or wasted resources?</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 we have too much activity or resources driven by people Outside the Political Structure?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any actions inconsistent with the strategy?</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we addressing all acknowledged vulnerabilities in the plan?</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we addressing the competitive political issues?</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there wide gaps in time?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Are we missing anything? </a:t>
                      </a:r>
                    </a:p>
                  </a:txBody>
                  <a:tcPr/>
                </a:tc>
                <a:tc>
                  <a:txBody>
                    <a:bodyPr/>
                    <a:lstStyle/>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does this action advance your strategy?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do you want the customer to do as a result of this action?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Has your mentor reviewed this plan?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Has your revenue team bought into this plan?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Does each action contain the following components: </a:t>
                      </a:r>
                    </a:p>
                    <a:p>
                      <a:pPr marL="388620" lvl="1" indent="0">
                        <a:buFontTx/>
                        <a:buNone/>
                      </a:pPr>
                      <a:r>
                        <a:rPr lang="en-US" sz="1050" kern="1200" dirty="0">
                          <a:solidFill>
                            <a:schemeClr val="tx1"/>
                          </a:solidFill>
                          <a:effectLst/>
                          <a:latin typeface="+mn-lt"/>
                          <a:ea typeface="Open Sans" panose="020B0606030504020204" pitchFamily="34" charset="0"/>
                          <a:cs typeface="Open Sans" panose="020B0606030504020204" pitchFamily="34" charset="0"/>
                        </a:rPr>
                        <a:t>- What needs to be accomplished?</a:t>
                      </a:r>
                      <a:br>
                        <a:rPr lang="en-US" sz="1050" kern="1200" dirty="0">
                          <a:solidFill>
                            <a:schemeClr val="tx1"/>
                          </a:solidFill>
                          <a:effectLst/>
                          <a:latin typeface="+mn-lt"/>
                          <a:ea typeface="Open Sans" panose="020B0606030504020204" pitchFamily="34" charset="0"/>
                          <a:cs typeface="Open Sans" panose="020B0606030504020204" pitchFamily="34" charset="0"/>
                        </a:rPr>
                      </a:br>
                      <a:r>
                        <a:rPr lang="en-US" sz="1050" kern="1200" dirty="0">
                          <a:solidFill>
                            <a:schemeClr val="tx1"/>
                          </a:solidFill>
                          <a:effectLst/>
                          <a:latin typeface="+mn-lt"/>
                          <a:ea typeface="Open Sans" panose="020B0606030504020204" pitchFamily="34" charset="0"/>
                          <a:cs typeface="Open Sans" panose="020B0606030504020204" pitchFamily="34" charset="0"/>
                        </a:rPr>
                        <a:t>- When should it happen?</a:t>
                      </a:r>
                      <a:br>
                        <a:rPr lang="en-US" sz="1050" kern="1200" dirty="0">
                          <a:solidFill>
                            <a:schemeClr val="tx1"/>
                          </a:solidFill>
                          <a:effectLst/>
                          <a:latin typeface="+mn-lt"/>
                          <a:ea typeface="Open Sans" panose="020B0606030504020204" pitchFamily="34" charset="0"/>
                          <a:cs typeface="Open Sans" panose="020B0606030504020204" pitchFamily="34" charset="0"/>
                        </a:rPr>
                      </a:br>
                      <a:r>
                        <a:rPr lang="en-US" sz="1050" kern="1200" dirty="0">
                          <a:solidFill>
                            <a:schemeClr val="tx1"/>
                          </a:solidFill>
                          <a:effectLst/>
                          <a:latin typeface="+mn-lt"/>
                          <a:ea typeface="Open Sans" panose="020B0606030504020204" pitchFamily="34" charset="0"/>
                          <a:cs typeface="Open Sans" panose="020B0606030504020204" pitchFamily="34" charset="0"/>
                        </a:rPr>
                        <a:t>- Who will execute the action? </a:t>
                      </a:r>
                    </a:p>
                    <a:p>
                      <a:pPr marL="388620" lvl="1" indent="0">
                        <a:buFontTx/>
                        <a:buNone/>
                      </a:pPr>
                      <a:r>
                        <a:rPr lang="en-US" sz="1050" kern="1200" dirty="0">
                          <a:solidFill>
                            <a:schemeClr val="tx1"/>
                          </a:solidFill>
                          <a:effectLst/>
                          <a:latin typeface="+mn-lt"/>
                          <a:ea typeface="Open Sans" panose="020B0606030504020204" pitchFamily="34" charset="0"/>
                          <a:cs typeface="Open Sans" panose="020B0606030504020204" pitchFamily="34" charset="0"/>
                        </a:rPr>
                        <a:t>- What resources will we need?</a:t>
                      </a:r>
                    </a:p>
                  </a:txBody>
                  <a:tcPr/>
                </a:tc>
                <a:extLst>
                  <a:ext uri="{0D108BD9-81ED-4DB2-BD59-A6C34878D82A}">
                    <a16:rowId xmlns:a16="http://schemas.microsoft.com/office/drawing/2014/main" val="1466057378"/>
                  </a:ext>
                </a:extLst>
              </a:tr>
            </a:tbl>
          </a:graphicData>
        </a:graphic>
      </p:graphicFrame>
      <p:sp>
        <p:nvSpPr>
          <p:cNvPr id="14" name="Title 1">
            <a:extLst>
              <a:ext uri="{FF2B5EF4-FFF2-40B4-BE49-F238E27FC236}">
                <a16:creationId xmlns:a16="http://schemas.microsoft.com/office/drawing/2014/main" id="{0EC004BD-6C02-4C4B-BB20-30C1A53353B8}"/>
              </a:ext>
            </a:extLst>
          </p:cNvPr>
          <p:cNvSpPr txBox="1">
            <a:spLocks/>
          </p:cNvSpPr>
          <p:nvPr/>
        </p:nvSpPr>
        <p:spPr>
          <a:xfrm>
            <a:off x="367676" y="5065916"/>
            <a:ext cx="6585166" cy="338554"/>
          </a:xfrm>
          <a:prstGeom prst="rect">
            <a:avLst/>
          </a:prstGeom>
        </p:spPr>
        <p:txBody>
          <a:bodyPr vert="horz" lIns="91440" tIns="45720" rIns="91440" bIns="45720" rtlCol="0" anchor="ctr">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dirty="0">
                <a:ea typeface="Open Sans" panose="020B0606030504020204" pitchFamily="34" charset="0"/>
                <a:cs typeface="Open Sans" panose="020B0606030504020204" pitchFamily="34" charset="0"/>
              </a:rPr>
              <a:t>Action Coaching Questions</a:t>
            </a:r>
          </a:p>
        </p:txBody>
      </p:sp>
      <p:sp>
        <p:nvSpPr>
          <p:cNvPr id="19" name="TextBox 18">
            <a:extLst>
              <a:ext uri="{FF2B5EF4-FFF2-40B4-BE49-F238E27FC236}">
                <a16:creationId xmlns:a16="http://schemas.microsoft.com/office/drawing/2014/main" id="{EF29D13C-8995-404A-8868-89487DA548B0}"/>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7" name="Picture 2" descr="Altify | Customer Revenue Optimization &amp; Account Planning">
            <a:extLst>
              <a:ext uri="{FF2B5EF4-FFF2-40B4-BE49-F238E27FC236}">
                <a16:creationId xmlns:a16="http://schemas.microsoft.com/office/drawing/2014/main" id="{897558C1-53EB-4B4D-B4D6-9A17192A5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drawing, mug&#10;&#10;Description automatically generated">
            <a:extLst>
              <a:ext uri="{FF2B5EF4-FFF2-40B4-BE49-F238E27FC236}">
                <a16:creationId xmlns:a16="http://schemas.microsoft.com/office/drawing/2014/main" id="{898042FB-7FF6-4C49-B9B8-06EEDC096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73188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0ECE71-1689-4412-A2E8-D49D5A8A94D5}"/>
              </a:ext>
            </a:extLst>
          </p:cNvPr>
          <p:cNvSpPr txBox="1"/>
          <p:nvPr/>
        </p:nvSpPr>
        <p:spPr>
          <a:xfrm>
            <a:off x="563881" y="8910528"/>
            <a:ext cx="2293620" cy="230704"/>
          </a:xfrm>
          <a:prstGeom prst="rect">
            <a:avLst/>
          </a:prstGeom>
          <a:noFill/>
        </p:spPr>
        <p:txBody>
          <a:bodyPr wrap="square" rtlCol="0">
            <a:spAutoFit/>
          </a:bodyPr>
          <a:lstStyle/>
          <a:p>
            <a:r>
              <a:rPr lang="en-US" sz="899" dirty="0">
                <a:latin typeface="+mj-lt"/>
                <a:ea typeface="Open Sans Light" panose="020B0306030504020204" pitchFamily="34" charset="0"/>
                <a:cs typeface="Open Sans Light" panose="020B0306030504020204" pitchFamily="34" charset="0"/>
              </a:rPr>
              <a:t>uplandsoftware.com/altify</a:t>
            </a:r>
          </a:p>
        </p:txBody>
      </p:sp>
      <p:sp>
        <p:nvSpPr>
          <p:cNvPr id="8" name="TextBox 7">
            <a:extLst>
              <a:ext uri="{FF2B5EF4-FFF2-40B4-BE49-F238E27FC236}">
                <a16:creationId xmlns:a16="http://schemas.microsoft.com/office/drawing/2014/main" id="{FD259E67-BE7E-4098-B97A-A2C206C1053C}"/>
              </a:ext>
            </a:extLst>
          </p:cNvPr>
          <p:cNvSpPr txBox="1"/>
          <p:nvPr/>
        </p:nvSpPr>
        <p:spPr>
          <a:xfrm>
            <a:off x="3335655" y="8398788"/>
            <a:ext cx="4027170" cy="922560"/>
          </a:xfrm>
          <a:prstGeom prst="rect">
            <a:avLst/>
          </a:prstGeom>
          <a:noFill/>
        </p:spPr>
        <p:txBody>
          <a:bodyPr wrap="square" rtlCol="0">
            <a:spAutoFit/>
          </a:bodyPr>
          <a:lstStyle/>
          <a:p>
            <a:r>
              <a:rPr lang="en-US" sz="899" dirty="0">
                <a:latin typeface="+mj-lt"/>
                <a:ea typeface="Open Sans Light" panose="020B0306030504020204" pitchFamily="34" charset="0"/>
                <a:cs typeface="Open Sans Light" panose="020B0306030504020204" pitchFamily="34" charset="0"/>
              </a:rPr>
              <a:t>PROPRIETARY AND CONFIDENTIAL</a:t>
            </a:r>
          </a:p>
          <a:p>
            <a:r>
              <a:rPr lang="en-US" sz="899" dirty="0">
                <a:latin typeface="+mj-lt"/>
                <a:ea typeface="Open Sans Light" panose="020B0306030504020204" pitchFamily="34" charset="0"/>
                <a:cs typeface="Open Sans Light" panose="020B0306030504020204" pitchFamily="34" charset="0"/>
              </a:rPr>
              <a:t>© Upland Altify 2020 The contents of this book and the associated materials are proprietary and confidential to and include trade secrets of Altify. Unauthorized use, disclosure, or reproduction is strictly prohibited. You may use these materials only on behalf of Altify licensees.</a:t>
            </a:r>
          </a:p>
          <a:p>
            <a:endParaRPr lang="en-US" sz="899" dirty="0">
              <a:latin typeface="+mj-lt"/>
              <a:ea typeface="Open Sans Light" panose="020B0306030504020204" pitchFamily="34" charset="0"/>
              <a:cs typeface="Open Sans Light" panose="020B0306030504020204" pitchFamily="34" charset="0"/>
            </a:endParaRPr>
          </a:p>
        </p:txBody>
      </p:sp>
      <p:cxnSp>
        <p:nvCxnSpPr>
          <p:cNvPr id="12" name="Straight Connector 11">
            <a:extLst>
              <a:ext uri="{FF2B5EF4-FFF2-40B4-BE49-F238E27FC236}">
                <a16:creationId xmlns:a16="http://schemas.microsoft.com/office/drawing/2014/main" id="{1A952F8C-1A13-4A60-95FB-B28453411E91}"/>
              </a:ext>
            </a:extLst>
          </p:cNvPr>
          <p:cNvCxnSpPr/>
          <p:nvPr/>
        </p:nvCxnSpPr>
        <p:spPr>
          <a:xfrm>
            <a:off x="2857499" y="7772400"/>
            <a:ext cx="0" cy="1866901"/>
          </a:xfrm>
          <a:prstGeom prst="line">
            <a:avLst/>
          </a:prstGeom>
          <a:ln>
            <a:solidFill>
              <a:srgbClr val="09B3DD"/>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0D651A1-ABB2-4DED-9E1F-28171E36CED0}"/>
              </a:ext>
            </a:extLst>
          </p:cNvPr>
          <p:cNvPicPr>
            <a:picLocks noChangeAspect="1"/>
          </p:cNvPicPr>
          <p:nvPr/>
        </p:nvPicPr>
        <p:blipFill>
          <a:blip r:embed="rId2"/>
          <a:stretch>
            <a:fillRect/>
          </a:stretch>
        </p:blipFill>
        <p:spPr>
          <a:xfrm>
            <a:off x="649606" y="8592895"/>
            <a:ext cx="1371600" cy="317633"/>
          </a:xfrm>
          <a:prstGeom prst="rect">
            <a:avLst/>
          </a:prstGeom>
        </p:spPr>
      </p:pic>
    </p:spTree>
    <p:extLst>
      <p:ext uri="{BB962C8B-B14F-4D97-AF65-F5344CB8AC3E}">
        <p14:creationId xmlns:p14="http://schemas.microsoft.com/office/powerpoint/2010/main" val="153609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16A261-87E8-4EB3-B378-3E5B76490762}"/>
              </a:ext>
            </a:extLst>
          </p:cNvPr>
          <p:cNvSpPr txBox="1"/>
          <p:nvPr/>
        </p:nvSpPr>
        <p:spPr>
          <a:xfrm>
            <a:off x="382906" y="900331"/>
            <a:ext cx="6932294" cy="6724918"/>
          </a:xfrm>
          <a:prstGeom prst="rect">
            <a:avLst/>
          </a:prstGeom>
          <a:noFill/>
        </p:spPr>
        <p:txBody>
          <a:bodyPr wrap="square" rtlCol="0">
            <a:spAutoFit/>
          </a:bodyPr>
          <a:lstStyle/>
          <a:p>
            <a:r>
              <a:rPr lang="en-US" sz="1200" b="1" dirty="0">
                <a:ea typeface="Open Sans Semibold" panose="020B0706030804020204" pitchFamily="34" charset="0"/>
                <a:cs typeface="Open Sans Semibold" panose="020B0706030804020204" pitchFamily="34" charset="0"/>
              </a:rPr>
              <a:t>Opportunity Plan Test &amp; Improve</a:t>
            </a:r>
          </a:p>
          <a:p>
            <a:pPr lvl="0"/>
            <a:endParaRPr lang="en-US" sz="900" b="1" dirty="0">
              <a:solidFill>
                <a:prstClr val="black"/>
              </a:solidFill>
              <a:ea typeface="Open Sans" panose="020B0606030504020204" pitchFamily="34" charset="0"/>
              <a:cs typeface="Open Sans" panose="020B0606030504020204" pitchFamily="34" charset="0"/>
            </a:endParaRPr>
          </a:p>
          <a:p>
            <a:pPr lvl="0"/>
            <a:r>
              <a:rPr lang="en-US" sz="1050" b="1" dirty="0">
                <a:solidFill>
                  <a:prstClr val="black"/>
                </a:solidFill>
                <a:ea typeface="Open Sans" panose="020B0606030504020204" pitchFamily="34" charset="0"/>
                <a:cs typeface="Open Sans" panose="020B0606030504020204" pitchFamily="34" charset="0"/>
              </a:rPr>
              <a:t>What is Test &amp; Improve?</a:t>
            </a:r>
          </a:p>
          <a:p>
            <a:pPr lvl="0"/>
            <a:r>
              <a:rPr lang="en-US" sz="1050" dirty="0">
                <a:solidFill>
                  <a:prstClr val="black"/>
                </a:solidFill>
                <a:ea typeface="Open Sans" panose="020B0606030504020204" pitchFamily="34" charset="0"/>
                <a:cs typeface="Open Sans" panose="020B0606030504020204" pitchFamily="34" charset="0"/>
              </a:rPr>
              <a:t>Test &amp; Improve is a best practice method for reviewing an opportunity in a collaborative environment. It allows revenue teams to leverage their cumulative experience to have the greatest impact on their customer and the opportunity. </a:t>
            </a: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The outcomes when done well include: </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Uncovering potential vulnerabilities and raising ideas to address them</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Developing a better understanding of</a:t>
            </a:r>
          </a:p>
          <a:p>
            <a:pPr marL="1143000" lvl="2"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your customer’s business/opportunity </a:t>
            </a:r>
          </a:p>
          <a:p>
            <a:pPr marL="1143000" lvl="2"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your relationships with your customer</a:t>
            </a:r>
          </a:p>
          <a:p>
            <a:pPr marL="1143000" lvl="2"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the business value from your offering(s)</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Better anticipation and blocking of competitors’ moves </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Alignment of the revenue team to the plan</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Ambient benefits from sharing ideas and best practices across teams</a:t>
            </a:r>
          </a:p>
          <a:p>
            <a:pPr marL="685800" lvl="1" indent="-228600">
              <a:buFont typeface="+mj-lt"/>
              <a:buAutoNum type="arabicPeriod"/>
            </a:pPr>
            <a:r>
              <a:rPr lang="en-US" sz="1050" dirty="0">
                <a:solidFill>
                  <a:prstClr val="black"/>
                </a:solidFill>
                <a:ea typeface="Open Sans" panose="020B0606030504020204" pitchFamily="34" charset="0"/>
                <a:cs typeface="Open Sans" panose="020B0606030504020204" pitchFamily="34" charset="0"/>
              </a:rPr>
              <a:t>Improved win rates and sales velocity</a:t>
            </a: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b="1" dirty="0">
                <a:solidFill>
                  <a:prstClr val="black"/>
                </a:solidFill>
                <a:ea typeface="Open Sans" panose="020B0606030504020204" pitchFamily="34" charset="0"/>
                <a:cs typeface="Open Sans" panose="020B0606030504020204" pitchFamily="34" charset="0"/>
              </a:rPr>
              <a:t>When should you conduct Test &amp; Improves?</a:t>
            </a:r>
            <a:endParaRPr lang="en-US" sz="1050" dirty="0">
              <a:solidFill>
                <a:prstClr val="black"/>
              </a:solidFill>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Revenue teams should establish a weekly recurring time for Test &amp; Improve sessions. Friday mornings from 8:00-9:00 and 10:00-11:00 are fairly common. This allows opportunity owners to schedule and adequately prepare, and reviewers to block the time and engage. </a:t>
            </a:r>
            <a:endParaRPr lang="en-US" sz="1050" dirty="0">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b="1" dirty="0">
                <a:solidFill>
                  <a:prstClr val="black"/>
                </a:solidFill>
                <a:ea typeface="Open Sans" panose="020B0606030504020204" pitchFamily="34" charset="0"/>
                <a:cs typeface="Open Sans" panose="020B0606030504020204" pitchFamily="34" charset="0"/>
              </a:rPr>
              <a:t>Which opportunities should we Test &amp; Improve?</a:t>
            </a:r>
          </a:p>
          <a:p>
            <a:pPr lvl="0"/>
            <a:r>
              <a:rPr lang="en-US" sz="1050" dirty="0">
                <a:solidFill>
                  <a:prstClr val="black"/>
                </a:solidFill>
                <a:ea typeface="Open Sans" panose="020B0606030504020204" pitchFamily="34" charset="0"/>
                <a:cs typeface="Open Sans" panose="020B0606030504020204" pitchFamily="34" charset="0"/>
              </a:rPr>
              <a:t>Of course, the short answer is ‘the opportunities you need to win’. Here are some useful scenarios revenue teams often use:</a:t>
            </a:r>
          </a:p>
          <a:p>
            <a:pPr marL="685800" lvl="1"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Early stage to Test &amp; Improve their Position strategy</a:t>
            </a:r>
          </a:p>
          <a:p>
            <a:pPr marL="685800" lvl="1"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Mid stage to Test &amp; Improve their Attack strategy</a:t>
            </a:r>
          </a:p>
          <a:p>
            <a:pPr marL="685800" lvl="1" indent="-22860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Late stage to Test &amp; Improve the Close plan</a:t>
            </a:r>
          </a:p>
          <a:p>
            <a:pPr marL="171450" lvl="0" indent="-171450">
              <a:buFont typeface="Arial" panose="020B0604020202020204" pitchFamily="34" charset="0"/>
              <a:buChar char="•"/>
            </a:pPr>
            <a:endParaRPr lang="en-US" sz="1050" b="1" dirty="0">
              <a:solidFill>
                <a:prstClr val="black"/>
              </a:solidFill>
              <a:ea typeface="Open Sans" panose="020B0606030504020204" pitchFamily="34" charset="0"/>
              <a:cs typeface="Open Sans" panose="020B0606030504020204" pitchFamily="34" charset="0"/>
            </a:endParaRPr>
          </a:p>
          <a:p>
            <a:pPr lvl="0"/>
            <a:r>
              <a:rPr lang="en-US" sz="1050" b="1" dirty="0">
                <a:solidFill>
                  <a:prstClr val="black"/>
                </a:solidFill>
                <a:ea typeface="Open Sans" panose="020B0606030504020204" pitchFamily="34" charset="0"/>
                <a:cs typeface="Open Sans" panose="020B0606030504020204" pitchFamily="34" charset="0"/>
              </a:rPr>
              <a:t>Who should participate?</a:t>
            </a:r>
          </a:p>
          <a:p>
            <a:pPr lvl="0"/>
            <a:r>
              <a:rPr lang="en-US" sz="1050" dirty="0">
                <a:solidFill>
                  <a:prstClr val="black"/>
                </a:solidFill>
                <a:ea typeface="Open Sans" panose="020B0606030504020204" pitchFamily="34" charset="0"/>
                <a:cs typeface="Open Sans" panose="020B0606030504020204" pitchFamily="34" charset="0"/>
              </a:rPr>
              <a:t>The </a:t>
            </a:r>
            <a:r>
              <a:rPr lang="en-US" sz="1050" i="1" dirty="0">
                <a:solidFill>
                  <a:prstClr val="black"/>
                </a:solidFill>
                <a:ea typeface="Open Sans" panose="020B0606030504020204" pitchFamily="34" charset="0"/>
                <a:cs typeface="Open Sans" panose="020B0606030504020204" pitchFamily="34" charset="0"/>
              </a:rPr>
              <a:t>presenting team </a:t>
            </a:r>
            <a:r>
              <a:rPr lang="en-US" sz="1050" dirty="0">
                <a:solidFill>
                  <a:prstClr val="black"/>
                </a:solidFill>
                <a:ea typeface="Open Sans" panose="020B0606030504020204" pitchFamily="34" charset="0"/>
                <a:cs typeface="Open Sans" panose="020B0606030504020204" pitchFamily="34" charset="0"/>
              </a:rPr>
              <a:t>should include the individuals actively engaged in the development of the opportunity plan. </a:t>
            </a:r>
          </a:p>
          <a:p>
            <a:pPr lvl="0"/>
            <a:r>
              <a:rPr lang="en-US" sz="1050" dirty="0">
                <a:solidFill>
                  <a:prstClr val="black"/>
                </a:solidFill>
                <a:ea typeface="Open Sans" panose="020B0606030504020204" pitchFamily="34" charset="0"/>
                <a:cs typeface="Open Sans" panose="020B0606030504020204" pitchFamily="34" charset="0"/>
              </a:rPr>
              <a:t>The </a:t>
            </a:r>
            <a:r>
              <a:rPr lang="en-US" sz="1050" i="1" dirty="0">
                <a:solidFill>
                  <a:prstClr val="black"/>
                </a:solidFill>
                <a:ea typeface="Open Sans" panose="020B0606030504020204" pitchFamily="34" charset="0"/>
                <a:cs typeface="Open Sans" panose="020B0606030504020204" pitchFamily="34" charset="0"/>
              </a:rPr>
              <a:t>reviewing team </a:t>
            </a:r>
            <a:r>
              <a:rPr lang="en-US" sz="1050" dirty="0">
                <a:solidFill>
                  <a:prstClr val="black"/>
                </a:solidFill>
                <a:ea typeface="Open Sans" panose="020B0606030504020204" pitchFamily="34" charset="0"/>
                <a:cs typeface="Open Sans" panose="020B0606030504020204" pitchFamily="34" charset="0"/>
              </a:rPr>
              <a:t>should include peer sellers, revenue team members with knowledge of the competition and partners, along with the revenue leaders required to decide on resources and/or focused investments. </a:t>
            </a:r>
          </a:p>
          <a:p>
            <a:pPr lvl="0"/>
            <a:endParaRPr lang="en-US" sz="1050" b="1" dirty="0">
              <a:solidFill>
                <a:prstClr val="black"/>
              </a:solidFill>
              <a:ea typeface="Open Sans" panose="020B0606030504020204" pitchFamily="34" charset="0"/>
              <a:cs typeface="Open Sans" panose="020B0606030504020204" pitchFamily="34" charset="0"/>
            </a:endParaRPr>
          </a:p>
          <a:p>
            <a:pPr lvl="0"/>
            <a:r>
              <a:rPr lang="en-US" sz="1050" b="1" dirty="0">
                <a:solidFill>
                  <a:prstClr val="black"/>
                </a:solidFill>
                <a:ea typeface="Open Sans" panose="020B0606030504020204" pitchFamily="34" charset="0"/>
                <a:cs typeface="Open Sans" panose="020B0606030504020204" pitchFamily="34" charset="0"/>
              </a:rPr>
              <a:t>How long does it take?</a:t>
            </a:r>
          </a:p>
          <a:p>
            <a:pPr lvl="0"/>
            <a:r>
              <a:rPr lang="en-US" sz="1050" dirty="0">
                <a:solidFill>
                  <a:prstClr val="black"/>
                </a:solidFill>
                <a:ea typeface="Open Sans" panose="020B0606030504020204" pitchFamily="34" charset="0"/>
                <a:cs typeface="Open Sans" panose="020B0606030504020204" pitchFamily="34" charset="0"/>
              </a:rPr>
              <a:t>As illustrated below, Test &amp; Improve is a three-step process. Most opportunity plans can be reviewed in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1-hour; 35 minutes to understand the plan, 10 minutes to test the plan, then 15 minutes to improve the plan. Timing may vary depending on level of participation and complexity of the opportunity but avoid the temptation to take short cuts in order to save time. Plan ahead and schedule the time necessary to complete quality Test &amp; Improve review sessions for opportunities you need to win. If you are wondering why, take a second look at the six (6) outcomes when done well. The investment is worth it!</a:t>
            </a:r>
          </a:p>
          <a:p>
            <a:endParaRPr lang="en-US" sz="1000" dirty="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BF2286F-EDC0-4DCB-8879-A59572C0BFD0}"/>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17</a:t>
            </a:r>
          </a:p>
        </p:txBody>
      </p:sp>
      <p:sp>
        <p:nvSpPr>
          <p:cNvPr id="14" name="TextBox 13">
            <a:extLst>
              <a:ext uri="{FF2B5EF4-FFF2-40B4-BE49-F238E27FC236}">
                <a16:creationId xmlns:a16="http://schemas.microsoft.com/office/drawing/2014/main" id="{8E3F797A-B666-405B-91C6-0F8A9D511116}"/>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7" name="Picture 2" descr="Altify | Customer Revenue Optimization &amp; Account Planning">
            <a:extLst>
              <a:ext uri="{FF2B5EF4-FFF2-40B4-BE49-F238E27FC236}">
                <a16:creationId xmlns:a16="http://schemas.microsoft.com/office/drawing/2014/main" id="{032CBBC6-FAC6-4BAA-8FCD-81D27C6A9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69CA54-C40C-704C-9A20-A0122DC7DEBF}"/>
              </a:ext>
            </a:extLst>
          </p:cNvPr>
          <p:cNvPicPr>
            <a:picLocks noChangeAspect="1"/>
          </p:cNvPicPr>
          <p:nvPr/>
        </p:nvPicPr>
        <p:blipFill>
          <a:blip r:embed="rId3"/>
          <a:stretch>
            <a:fillRect/>
          </a:stretch>
        </p:blipFill>
        <p:spPr>
          <a:xfrm>
            <a:off x="1270445" y="7420807"/>
            <a:ext cx="5157216" cy="2195343"/>
          </a:xfrm>
          <a:prstGeom prst="rect">
            <a:avLst/>
          </a:prstGeom>
        </p:spPr>
      </p:pic>
      <p:pic>
        <p:nvPicPr>
          <p:cNvPr id="9" name="Picture 8" descr="A picture containing drawing, mug&#10;&#10;Description automatically generated">
            <a:extLst>
              <a:ext uri="{FF2B5EF4-FFF2-40B4-BE49-F238E27FC236}">
                <a16:creationId xmlns:a16="http://schemas.microsoft.com/office/drawing/2014/main" id="{25DF01FD-4710-4D41-853A-5D56A1326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22806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17B0904-103D-434C-86A9-BAEF22CCAA0B}"/>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18</a:t>
            </a:r>
          </a:p>
        </p:txBody>
      </p:sp>
      <p:sp>
        <p:nvSpPr>
          <p:cNvPr id="15" name="TextBox 14">
            <a:extLst>
              <a:ext uri="{FF2B5EF4-FFF2-40B4-BE49-F238E27FC236}">
                <a16:creationId xmlns:a16="http://schemas.microsoft.com/office/drawing/2014/main" id="{95FC50EE-4340-4501-9C8A-39E186B7B69D}"/>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9" name="Picture 2" descr="Altify | Customer Revenue Optimization &amp; Account Planning">
            <a:extLst>
              <a:ext uri="{FF2B5EF4-FFF2-40B4-BE49-F238E27FC236}">
                <a16:creationId xmlns:a16="http://schemas.microsoft.com/office/drawing/2014/main" id="{9A0C93DD-7F13-4620-8D15-A50A75DD8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14ED98-C2F7-4A05-B8F1-ECBD84FD2559}"/>
              </a:ext>
            </a:extLst>
          </p:cNvPr>
          <p:cNvSpPr txBox="1"/>
          <p:nvPr/>
        </p:nvSpPr>
        <p:spPr>
          <a:xfrm>
            <a:off x="382907" y="900331"/>
            <a:ext cx="6932294" cy="577081"/>
          </a:xfrm>
          <a:prstGeom prst="rect">
            <a:avLst/>
          </a:prstGeom>
          <a:noFill/>
        </p:spPr>
        <p:txBody>
          <a:bodyPr wrap="square" rtlCol="0">
            <a:spAutoFit/>
          </a:bodyPr>
          <a:lstStyle/>
          <a:p>
            <a:pPr lvl="0"/>
            <a:r>
              <a:rPr lang="en-US" sz="1050" dirty="0">
                <a:solidFill>
                  <a:prstClr val="black"/>
                </a:solidFill>
                <a:ea typeface="Open Sans" panose="020B0606030504020204" pitchFamily="34" charset="0"/>
                <a:cs typeface="Open Sans" panose="020B0606030504020204" pitchFamily="34" charset="0"/>
              </a:rPr>
              <a:t>Let’s now walk through best practices for each of the three steps. The blue shades in the diagram are actions by the presenters, while the green shades are actions for the reviewers. There should also be a facilitator who guides the team through the process.</a:t>
            </a:r>
          </a:p>
        </p:txBody>
      </p:sp>
      <p:pic>
        <p:nvPicPr>
          <p:cNvPr id="11" name="Picture 10">
            <a:extLst>
              <a:ext uri="{FF2B5EF4-FFF2-40B4-BE49-F238E27FC236}">
                <a16:creationId xmlns:a16="http://schemas.microsoft.com/office/drawing/2014/main" id="{984E6F8A-89B4-4363-8410-AE0A824201F4}"/>
              </a:ext>
            </a:extLst>
          </p:cNvPr>
          <p:cNvPicPr>
            <a:picLocks noChangeAspect="1"/>
          </p:cNvPicPr>
          <p:nvPr/>
        </p:nvPicPr>
        <p:blipFill>
          <a:blip r:embed="rId3"/>
          <a:stretch>
            <a:fillRect/>
          </a:stretch>
        </p:blipFill>
        <p:spPr>
          <a:xfrm>
            <a:off x="0" y="1773252"/>
            <a:ext cx="7772400" cy="4415872"/>
          </a:xfrm>
          <a:prstGeom prst="rect">
            <a:avLst/>
          </a:prstGeom>
        </p:spPr>
      </p:pic>
      <p:graphicFrame>
        <p:nvGraphicFramePr>
          <p:cNvPr id="12" name="Table 11">
            <a:extLst>
              <a:ext uri="{FF2B5EF4-FFF2-40B4-BE49-F238E27FC236}">
                <a16:creationId xmlns:a16="http://schemas.microsoft.com/office/drawing/2014/main" id="{B1BA2F2A-9F20-4D9F-91E5-A3379E49ED74}"/>
              </a:ext>
            </a:extLst>
          </p:cNvPr>
          <p:cNvGraphicFramePr>
            <a:graphicFrameLocks noGrp="1"/>
          </p:cNvGraphicFramePr>
          <p:nvPr>
            <p:extLst>
              <p:ext uri="{D42A27DB-BD31-4B8C-83A1-F6EECF244321}">
                <p14:modId xmlns:p14="http://schemas.microsoft.com/office/powerpoint/2010/main" val="3750340848"/>
              </p:ext>
            </p:extLst>
          </p:nvPr>
        </p:nvGraphicFramePr>
        <p:xfrm>
          <a:off x="456872" y="6984891"/>
          <a:ext cx="6808449" cy="1920247"/>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70450701"/>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8279215"/>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7491913"/>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90741872"/>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72431713"/>
                  </a:ext>
                </a:extLst>
              </a:tr>
              <a:tr h="27432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67272675"/>
                  </a:ext>
                </a:extLst>
              </a:tr>
            </a:tbl>
          </a:graphicData>
        </a:graphic>
      </p:graphicFrame>
      <p:pic>
        <p:nvPicPr>
          <p:cNvPr id="9" name="Picture 8" descr="A picture containing drawing, mug&#10;&#10;Description automatically generated">
            <a:extLst>
              <a:ext uri="{FF2B5EF4-FFF2-40B4-BE49-F238E27FC236}">
                <a16:creationId xmlns:a16="http://schemas.microsoft.com/office/drawing/2014/main" id="{86BD1D84-E3ED-4130-BFD8-652A97CD4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00405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D31BAA-7F4B-41B0-9A7E-67B565FDFF80}"/>
              </a:ext>
            </a:extLst>
          </p:cNvPr>
          <p:cNvPicPr>
            <a:picLocks noChangeAspect="1"/>
          </p:cNvPicPr>
          <p:nvPr/>
        </p:nvPicPr>
        <p:blipFill>
          <a:blip r:embed="rId2"/>
          <a:stretch>
            <a:fillRect/>
          </a:stretch>
        </p:blipFill>
        <p:spPr>
          <a:xfrm>
            <a:off x="571531" y="7188728"/>
            <a:ext cx="4389120" cy="1632436"/>
          </a:xfrm>
          <a:prstGeom prst="rect">
            <a:avLst/>
          </a:prstGeom>
        </p:spPr>
      </p:pic>
      <p:sp>
        <p:nvSpPr>
          <p:cNvPr id="8" name="TextBox 7">
            <a:extLst>
              <a:ext uri="{FF2B5EF4-FFF2-40B4-BE49-F238E27FC236}">
                <a16:creationId xmlns:a16="http://schemas.microsoft.com/office/drawing/2014/main" id="{B9B2A6C0-1D8B-4BA0-8C2E-D79CC9876F46}"/>
              </a:ext>
            </a:extLst>
          </p:cNvPr>
          <p:cNvSpPr txBox="1"/>
          <p:nvPr/>
        </p:nvSpPr>
        <p:spPr>
          <a:xfrm>
            <a:off x="382905" y="945112"/>
            <a:ext cx="6927931" cy="738664"/>
          </a:xfrm>
          <a:prstGeom prst="rect">
            <a:avLst/>
          </a:prstGeom>
          <a:noFill/>
        </p:spPr>
        <p:txBody>
          <a:bodyPr wrap="square" rtlCol="0">
            <a:spAutoFit/>
          </a:bodyPr>
          <a:lstStyle/>
          <a:p>
            <a:r>
              <a:rPr lang="en-US" sz="1050" b="1" dirty="0">
                <a:solidFill>
                  <a:prstClr val="black"/>
                </a:solidFill>
                <a:ea typeface="Open Sans" panose="020B0606030504020204" pitchFamily="34" charset="0"/>
                <a:cs typeface="Open Sans" panose="020B0606030504020204" pitchFamily="34" charset="0"/>
              </a:rPr>
              <a:t>Perspectives for Reviewers</a:t>
            </a:r>
          </a:p>
          <a:p>
            <a:r>
              <a:rPr lang="en-US" sz="1050" dirty="0">
                <a:solidFill>
                  <a:prstClr val="black"/>
                </a:solidFill>
                <a:ea typeface="Open Sans" panose="020B0606030504020204" pitchFamily="34" charset="0"/>
                <a:cs typeface="Open Sans" panose="020B0606030504020204" pitchFamily="34" charset="0"/>
              </a:rPr>
              <a:t>It is often helpful to have the reviewers take on certain roles in the process. If you have a number of reviewers available, you can set up teams according to these roles. The reviewers will represent their assigned role or perspective when reviewing the plan and making recommendations.</a:t>
            </a:r>
          </a:p>
        </p:txBody>
      </p:sp>
      <p:pic>
        <p:nvPicPr>
          <p:cNvPr id="9" name="Picture 8">
            <a:extLst>
              <a:ext uri="{FF2B5EF4-FFF2-40B4-BE49-F238E27FC236}">
                <a16:creationId xmlns:a16="http://schemas.microsoft.com/office/drawing/2014/main" id="{BB99247C-138B-4864-9A53-45EAE944A79E}"/>
              </a:ext>
            </a:extLst>
          </p:cNvPr>
          <p:cNvPicPr>
            <a:picLocks noChangeAspect="1"/>
          </p:cNvPicPr>
          <p:nvPr/>
        </p:nvPicPr>
        <p:blipFill>
          <a:blip r:embed="rId3"/>
          <a:stretch>
            <a:fillRect/>
          </a:stretch>
        </p:blipFill>
        <p:spPr>
          <a:xfrm>
            <a:off x="571531" y="1743069"/>
            <a:ext cx="6570345" cy="2910999"/>
          </a:xfrm>
          <a:prstGeom prst="rect">
            <a:avLst/>
          </a:prstGeom>
        </p:spPr>
      </p:pic>
      <p:sp>
        <p:nvSpPr>
          <p:cNvPr id="7" name="TextBox 6">
            <a:extLst>
              <a:ext uri="{FF2B5EF4-FFF2-40B4-BE49-F238E27FC236}">
                <a16:creationId xmlns:a16="http://schemas.microsoft.com/office/drawing/2014/main" id="{E733FA4F-F45C-6946-A486-41C9DA56CCA1}"/>
              </a:ext>
            </a:extLst>
          </p:cNvPr>
          <p:cNvSpPr txBox="1"/>
          <p:nvPr/>
        </p:nvSpPr>
        <p:spPr>
          <a:xfrm>
            <a:off x="457200" y="4797258"/>
            <a:ext cx="3087881" cy="253916"/>
          </a:xfrm>
          <a:prstGeom prst="rect">
            <a:avLst/>
          </a:prstGeom>
          <a:noFill/>
        </p:spPr>
        <p:txBody>
          <a:bodyPr wrap="square" rtlCol="0">
            <a:spAutoFit/>
          </a:bodyPr>
          <a:lstStyle/>
          <a:p>
            <a:pPr lvl="0"/>
            <a:r>
              <a:rPr lang="en-US" sz="1050" b="1" dirty="0">
                <a:solidFill>
                  <a:prstClr val="black"/>
                </a:solidFill>
                <a:ea typeface="Open Sans" panose="020B0606030504020204" pitchFamily="34" charset="0"/>
                <a:cs typeface="Open Sans" panose="020B0606030504020204" pitchFamily="34" charset="0"/>
              </a:rPr>
              <a:t>Rules of Engagement for the Test &amp; Improve</a:t>
            </a:r>
          </a:p>
        </p:txBody>
      </p:sp>
      <p:pic>
        <p:nvPicPr>
          <p:cNvPr id="10" name="Picture 9">
            <a:extLst>
              <a:ext uri="{FF2B5EF4-FFF2-40B4-BE49-F238E27FC236}">
                <a16:creationId xmlns:a16="http://schemas.microsoft.com/office/drawing/2014/main" id="{A7621BD4-683B-B845-8B4F-434FA822F684}"/>
              </a:ext>
            </a:extLst>
          </p:cNvPr>
          <p:cNvPicPr>
            <a:picLocks noChangeAspect="1"/>
          </p:cNvPicPr>
          <p:nvPr/>
        </p:nvPicPr>
        <p:blipFill>
          <a:blip r:embed="rId4"/>
          <a:stretch>
            <a:fillRect/>
          </a:stretch>
        </p:blipFill>
        <p:spPr>
          <a:xfrm>
            <a:off x="571531" y="5087092"/>
            <a:ext cx="4331110" cy="1633789"/>
          </a:xfrm>
          <a:prstGeom prst="rect">
            <a:avLst/>
          </a:prstGeom>
        </p:spPr>
      </p:pic>
      <p:sp>
        <p:nvSpPr>
          <p:cNvPr id="17" name="TextBox 16">
            <a:extLst>
              <a:ext uri="{FF2B5EF4-FFF2-40B4-BE49-F238E27FC236}">
                <a16:creationId xmlns:a16="http://schemas.microsoft.com/office/drawing/2014/main" id="{08533F2D-3773-C14F-9E4D-19EAF4B3D576}"/>
              </a:ext>
            </a:extLst>
          </p:cNvPr>
          <p:cNvSpPr txBox="1"/>
          <p:nvPr/>
        </p:nvSpPr>
        <p:spPr>
          <a:xfrm>
            <a:off x="457201" y="6881548"/>
            <a:ext cx="4617780" cy="2677656"/>
          </a:xfrm>
          <a:prstGeom prst="rect">
            <a:avLst/>
          </a:prstGeom>
          <a:noFill/>
        </p:spPr>
        <p:txBody>
          <a:bodyPr wrap="square" rtlCol="0">
            <a:spAutoFit/>
          </a:bodyPr>
          <a:lstStyle/>
          <a:p>
            <a:r>
              <a:rPr lang="en-US" sz="1050" b="1" dirty="0">
                <a:solidFill>
                  <a:srgbClr val="000000"/>
                </a:solidFill>
                <a:ea typeface="Open Sans" panose="020B0606030504020204" pitchFamily="34" charset="0"/>
                <a:cs typeface="Open Sans" panose="020B0606030504020204" pitchFamily="34" charset="0"/>
              </a:rPr>
              <a:t>Preparing for the Test &amp; Improve</a:t>
            </a: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endParaRPr lang="en-US" sz="1050" dirty="0">
              <a:solidFill>
                <a:srgbClr val="000000"/>
              </a:solidFill>
              <a:ea typeface="Open Sans" panose="020B0606030504020204" pitchFamily="34" charset="0"/>
              <a:cs typeface="Open Sans" panose="020B0606030504020204" pitchFamily="34" charset="0"/>
            </a:endParaRPr>
          </a:p>
          <a:p>
            <a:r>
              <a:rPr lang="en-US" sz="1050" dirty="0">
                <a:solidFill>
                  <a:srgbClr val="000000"/>
                </a:solidFill>
                <a:ea typeface="Open Sans" panose="020B0606030504020204" pitchFamily="34" charset="0"/>
                <a:cs typeface="Open Sans" panose="020B0606030504020204" pitchFamily="34" charset="0"/>
              </a:rPr>
              <a:t>The </a:t>
            </a:r>
            <a:r>
              <a:rPr lang="en-US" sz="1050" i="1" dirty="0">
                <a:solidFill>
                  <a:srgbClr val="000000"/>
                </a:solidFill>
                <a:ea typeface="Open Sans" panose="020B0606030504020204" pitchFamily="34" charset="0"/>
                <a:cs typeface="Open Sans" panose="020B0606030504020204" pitchFamily="34" charset="0"/>
              </a:rPr>
              <a:t>Spark Coaching Questions</a:t>
            </a:r>
            <a:r>
              <a:rPr lang="en-US" sz="1050" dirty="0">
                <a:solidFill>
                  <a:srgbClr val="000000"/>
                </a:solidFill>
                <a:ea typeface="Open Sans" panose="020B0606030504020204" pitchFamily="34" charset="0"/>
                <a:cs typeface="Open Sans" panose="020B0606030504020204" pitchFamily="34" charset="0"/>
              </a:rPr>
              <a:t> contained in this document are an excellent preparation guide for the presenting and reviewing teams. They provide details on 1) what to look for when reviewing the plan in preparation for the Test &amp; Improve and 2) possible clarifying questions to ask during the session.</a:t>
            </a:r>
          </a:p>
        </p:txBody>
      </p:sp>
      <p:sp>
        <p:nvSpPr>
          <p:cNvPr id="22" name="TextBox 21">
            <a:extLst>
              <a:ext uri="{FF2B5EF4-FFF2-40B4-BE49-F238E27FC236}">
                <a16:creationId xmlns:a16="http://schemas.microsoft.com/office/drawing/2014/main" id="{81A16BE8-A472-4A79-BC79-3F745E25CF78}"/>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19</a:t>
            </a:r>
          </a:p>
        </p:txBody>
      </p:sp>
      <p:sp>
        <p:nvSpPr>
          <p:cNvPr id="14" name="TextBox 13">
            <a:extLst>
              <a:ext uri="{FF2B5EF4-FFF2-40B4-BE49-F238E27FC236}">
                <a16:creationId xmlns:a16="http://schemas.microsoft.com/office/drawing/2014/main" id="{FA467C09-65C2-4A8D-9355-633B17A44ABF}"/>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graphicFrame>
        <p:nvGraphicFramePr>
          <p:cNvPr id="15" name="Table 14">
            <a:extLst>
              <a:ext uri="{FF2B5EF4-FFF2-40B4-BE49-F238E27FC236}">
                <a16:creationId xmlns:a16="http://schemas.microsoft.com/office/drawing/2014/main" id="{33A3BF96-E822-4E42-A071-B194213FD27D}"/>
              </a:ext>
            </a:extLst>
          </p:cNvPr>
          <p:cNvGraphicFramePr>
            <a:graphicFrameLocks noGrp="1"/>
          </p:cNvGraphicFramePr>
          <p:nvPr>
            <p:extLst>
              <p:ext uri="{D42A27DB-BD31-4B8C-83A1-F6EECF244321}">
                <p14:modId xmlns:p14="http://schemas.microsoft.com/office/powerpoint/2010/main" val="1999770169"/>
              </p:ext>
            </p:extLst>
          </p:nvPr>
        </p:nvGraphicFramePr>
        <p:xfrm>
          <a:off x="5074981" y="5028128"/>
          <a:ext cx="2203643" cy="4219956"/>
        </p:xfrm>
        <a:graphic>
          <a:graphicData uri="http://schemas.openxmlformats.org/drawingml/2006/table">
            <a:tbl>
              <a:tblPr firstRow="1" bandRow="1">
                <a:tableStyleId>{5940675A-B579-460E-94D1-54222C63F5DA}</a:tableStyleId>
              </a:tblPr>
              <a:tblGrid>
                <a:gridCol w="2203643">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611827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49684994"/>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141143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06329998"/>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35630269"/>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987799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6604695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7045070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82792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74919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7699064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660774450"/>
                  </a:ext>
                </a:extLst>
              </a:tr>
            </a:tbl>
          </a:graphicData>
        </a:graphic>
      </p:graphicFrame>
      <p:pic>
        <p:nvPicPr>
          <p:cNvPr id="13" name="Picture 2" descr="Altify | Customer Revenue Optimization &amp; Account Planning">
            <a:extLst>
              <a:ext uri="{FF2B5EF4-FFF2-40B4-BE49-F238E27FC236}">
                <a16:creationId xmlns:a16="http://schemas.microsoft.com/office/drawing/2014/main" id="{446F546B-7C54-4831-AB18-6F388E564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drawing, mug&#10;&#10;Description automatically generated">
            <a:extLst>
              <a:ext uri="{FF2B5EF4-FFF2-40B4-BE49-F238E27FC236}">
                <a16:creationId xmlns:a16="http://schemas.microsoft.com/office/drawing/2014/main" id="{D3E06EC5-C541-4F9D-8C69-030E0CD382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19634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3">
            <a:extLst>
              <a:ext uri="{FF2B5EF4-FFF2-40B4-BE49-F238E27FC236}">
                <a16:creationId xmlns:a16="http://schemas.microsoft.com/office/drawing/2014/main" id="{F7BB7933-A5E3-F24F-B280-040A14CDF4B7}"/>
              </a:ext>
            </a:extLst>
          </p:cNvPr>
          <p:cNvGraphicFramePr>
            <a:graphicFrameLocks/>
          </p:cNvGraphicFramePr>
          <p:nvPr>
            <p:extLst>
              <p:ext uri="{D42A27DB-BD31-4B8C-83A1-F6EECF244321}">
                <p14:modId xmlns:p14="http://schemas.microsoft.com/office/powerpoint/2010/main" val="3616470460"/>
              </p:ext>
            </p:extLst>
          </p:nvPr>
        </p:nvGraphicFramePr>
        <p:xfrm>
          <a:off x="378460" y="1648446"/>
          <a:ext cx="7010400" cy="6149340"/>
        </p:xfrm>
        <a:graphic>
          <a:graphicData uri="http://schemas.openxmlformats.org/drawingml/2006/table">
            <a:tbl>
              <a:tblPr/>
              <a:tblGrid>
                <a:gridCol w="202884">
                  <a:extLst>
                    <a:ext uri="{9D8B030D-6E8A-4147-A177-3AD203B41FA5}">
                      <a16:colId xmlns:a16="http://schemas.microsoft.com/office/drawing/2014/main" val="20000"/>
                    </a:ext>
                  </a:extLst>
                </a:gridCol>
                <a:gridCol w="968691">
                  <a:extLst>
                    <a:ext uri="{9D8B030D-6E8A-4147-A177-3AD203B41FA5}">
                      <a16:colId xmlns:a16="http://schemas.microsoft.com/office/drawing/2014/main" val="20001"/>
                    </a:ext>
                  </a:extLst>
                </a:gridCol>
                <a:gridCol w="941897">
                  <a:extLst>
                    <a:ext uri="{9D8B030D-6E8A-4147-A177-3AD203B41FA5}">
                      <a16:colId xmlns:a16="http://schemas.microsoft.com/office/drawing/2014/main" val="20002"/>
                    </a:ext>
                  </a:extLst>
                </a:gridCol>
                <a:gridCol w="707366">
                  <a:extLst>
                    <a:ext uri="{9D8B030D-6E8A-4147-A177-3AD203B41FA5}">
                      <a16:colId xmlns:a16="http://schemas.microsoft.com/office/drawing/2014/main" val="20003"/>
                    </a:ext>
                  </a:extLst>
                </a:gridCol>
                <a:gridCol w="4189562">
                  <a:extLst>
                    <a:ext uri="{9D8B030D-6E8A-4147-A177-3AD203B41FA5}">
                      <a16:colId xmlns:a16="http://schemas.microsoft.com/office/drawing/2014/main" val="20004"/>
                    </a:ext>
                  </a:extLst>
                </a:gridCol>
              </a:tblGrid>
              <a:tr h="1880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de-DE" sz="1050" b="0" i="0" u="none" strike="noStrike" cap="none" normalizeH="0" baseline="0" dirty="0">
                          <a:ln>
                            <a:noFill/>
                          </a:ln>
                          <a:solidFill>
                            <a:srgbClr val="FFFFFF"/>
                          </a:solidFill>
                          <a:effectLst/>
                          <a:latin typeface="+mn-lt"/>
                          <a:ea typeface="Open Sans" panose="020B0606030504020204" pitchFamily="34" charset="0"/>
                          <a:cs typeface="Open Sans" panose="020B0606030504020204" pitchFamily="34" charset="0"/>
                        </a:rPr>
                        <a:t>#</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050" b="0" i="0" u="none" strike="noStrike" cap="none" normalizeH="0" baseline="0" dirty="0">
                          <a:ln>
                            <a:noFill/>
                          </a:ln>
                          <a:solidFill>
                            <a:srgbClr val="FFFFFF"/>
                          </a:solidFill>
                          <a:effectLst/>
                          <a:latin typeface="+mn-lt"/>
                          <a:ea typeface="Open Sans" panose="020B0606030504020204" pitchFamily="34" charset="0"/>
                          <a:cs typeface="Open Sans" panose="020B0606030504020204" pitchFamily="34" charset="0"/>
                        </a:rPr>
                        <a:t>Topic</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050" b="0" i="0" u="none" strike="noStrike" cap="none" normalizeH="0" baseline="0" dirty="0">
                          <a:ln>
                            <a:noFill/>
                          </a:ln>
                          <a:solidFill>
                            <a:srgbClr val="FFFFFF"/>
                          </a:solidFill>
                          <a:effectLst/>
                          <a:latin typeface="+mn-lt"/>
                          <a:ea typeface="Open Sans" panose="020B0606030504020204" pitchFamily="34" charset="0"/>
                          <a:cs typeface="Open Sans" panose="020B0606030504020204" pitchFamily="34" charset="0"/>
                        </a:rPr>
                        <a:t>Source</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050" b="0" i="0" u="none" strike="noStrike" cap="none" normalizeH="0" baseline="0" dirty="0">
                          <a:ln>
                            <a:noFill/>
                          </a:ln>
                          <a:solidFill>
                            <a:srgbClr val="FFFFFF"/>
                          </a:solidFill>
                          <a:effectLst/>
                          <a:latin typeface="+mn-lt"/>
                          <a:ea typeface="Open Sans" panose="020B0606030504020204" pitchFamily="34" charset="0"/>
                          <a:cs typeface="Open Sans" panose="020B0606030504020204" pitchFamily="34" charset="0"/>
                        </a:rPr>
                        <a:t>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050" b="0" i="0" u="none" strike="noStrike" cap="none" normalizeH="0" baseline="0" dirty="0">
                          <a:ln>
                            <a:noFill/>
                          </a:ln>
                          <a:solidFill>
                            <a:srgbClr val="FFFFFF"/>
                          </a:solidFill>
                          <a:effectLst/>
                          <a:latin typeface="+mn-lt"/>
                          <a:ea typeface="Open Sans" panose="020B0606030504020204" pitchFamily="34" charset="0"/>
                          <a:cs typeface="Open Sans" panose="020B0606030504020204" pitchFamily="34" charset="0"/>
                        </a:rPr>
                        <a:t>Notes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213580">
                <a:tc>
                  <a:txBody>
                    <a:bodyPr/>
                    <a:lstStyle/>
                    <a:p>
                      <a:pPr algn="ctr"/>
                      <a:r>
                        <a:rPr lang="en-US" sz="1050" b="0" i="0" dirty="0">
                          <a:latin typeface="+mn-lt"/>
                          <a:ea typeface="Open Sans" panose="020B0606030504020204" pitchFamily="34" charset="0"/>
                          <a:cs typeface="Open Sans" panose="020B0606030504020204" pitchFamily="34" charset="0"/>
                        </a:rPr>
                        <a:t>1</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Overview</a:t>
                      </a:r>
                      <a:r>
                        <a:rPr lang="en-US" sz="1050" b="0" i="0" baseline="0" dirty="0">
                          <a:solidFill>
                            <a:schemeClr val="tx1"/>
                          </a:solidFill>
                          <a:latin typeface="+mn-lt"/>
                          <a:ea typeface="Open Sans" panose="020B0606030504020204" pitchFamily="34" charset="0"/>
                          <a:cs typeface="Open Sans" panose="020B0606030504020204" pitchFamily="34" charset="0"/>
                        </a:rPr>
                        <a:t> of the Customer and Opportunity</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baseline="0" dirty="0">
                          <a:solidFill>
                            <a:schemeClr val="tx1"/>
                          </a:solidFill>
                          <a:latin typeface="+mn-lt"/>
                          <a:ea typeface="Open Sans" panose="020B0606030504020204" pitchFamily="34" charset="0"/>
                          <a:cs typeface="Open Sans" panose="020B0606030504020204" pitchFamily="34" charset="0"/>
                        </a:rPr>
                        <a:t>Process</a:t>
                      </a:r>
                    </a:p>
                  </a:txBody>
                  <a:tcPr marL="88742" marR="8874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dirty="0">
                          <a:solidFill>
                            <a:schemeClr val="tx1"/>
                          </a:solidFill>
                          <a:latin typeface="+mn-lt"/>
                          <a:ea typeface="Open Sans" panose="020B0606030504020204" pitchFamily="34" charset="0"/>
                          <a:cs typeface="Open Sans" panose="020B0606030504020204" pitchFamily="34" charset="0"/>
                        </a:rPr>
                        <a:t>1</a:t>
                      </a:r>
                      <a:r>
                        <a:rPr lang="en-US" sz="1050" b="0" i="0" baseline="0" dirty="0">
                          <a:solidFill>
                            <a:schemeClr val="tx1"/>
                          </a:solidFill>
                          <a:latin typeface="+mn-lt"/>
                          <a:ea typeface="Open Sans" panose="020B0606030504020204" pitchFamily="34" charset="0"/>
                          <a:cs typeface="Open Sans" panose="020B0606030504020204" pitchFamily="34" charset="0"/>
                        </a:rPr>
                        <a:t>-2 </a:t>
                      </a:r>
                      <a:r>
                        <a:rPr lang="en-US" sz="1050" b="0" i="0" dirty="0">
                          <a:solidFill>
                            <a:schemeClr val="tx1"/>
                          </a:solidFill>
                          <a:latin typeface="+mn-lt"/>
                          <a:ea typeface="Open Sans" panose="020B0606030504020204" pitchFamily="34" charset="0"/>
                          <a:cs typeface="Open Sans" panose="020B0606030504020204" pitchFamily="34" charset="0"/>
                        </a:rPr>
                        <a:t> minutes</a:t>
                      </a:r>
                    </a:p>
                  </a:txBody>
                  <a:tcPr marL="88742" marR="8874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l">
                        <a:buFontTx/>
                        <a:buNone/>
                      </a:pPr>
                      <a:r>
                        <a:rPr lang="en-US" sz="1050" b="0" i="0" baseline="0" dirty="0">
                          <a:solidFill>
                            <a:schemeClr val="tx1"/>
                          </a:solidFill>
                          <a:latin typeface="+mn-lt"/>
                          <a:ea typeface="Open Sans" panose="020B0606030504020204" pitchFamily="34" charset="0"/>
                          <a:cs typeface="Open Sans" panose="020B0606030504020204" pitchFamily="34" charset="0"/>
                        </a:rPr>
                        <a:t>Briefly provide a high-level overview of the customer’s business and your history with them:</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The solution you are selling, order amount, and anticipated close date</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Where you and the buyer are in the sales process</a:t>
                      </a:r>
                    </a:p>
                  </a:txBody>
                  <a:tcPr marL="88742" marR="8874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5550">
                <a:tc>
                  <a:txBody>
                    <a:bodyPr/>
                    <a:lstStyle/>
                    <a:p>
                      <a:pPr algn="ctr"/>
                      <a:r>
                        <a:rPr lang="en-US" sz="1050" b="0" i="0" dirty="0">
                          <a:latin typeface="+mn-lt"/>
                          <a:ea typeface="Open Sans" panose="020B0606030504020204" pitchFamily="34" charset="0"/>
                          <a:cs typeface="Open Sans" panose="020B0606030504020204" pitchFamily="34" charset="0"/>
                        </a:rPr>
                        <a:t>2</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Status</a:t>
                      </a:r>
                      <a:r>
                        <a:rPr lang="en-US" sz="1050" b="0" i="0" baseline="0" dirty="0">
                          <a:solidFill>
                            <a:schemeClr val="tx1"/>
                          </a:solidFill>
                          <a:latin typeface="+mn-lt"/>
                          <a:ea typeface="Open Sans" panose="020B0606030504020204" pitchFamily="34" charset="0"/>
                          <a:cs typeface="Open Sans" panose="020B0606030504020204" pitchFamily="34" charset="0"/>
                        </a:rPr>
                        <a:t> of Key Relationships</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baseline="0" dirty="0">
                          <a:solidFill>
                            <a:schemeClr val="tx1"/>
                          </a:solidFill>
                          <a:latin typeface="+mn-lt"/>
                          <a:ea typeface="Open Sans" panose="020B0606030504020204" pitchFamily="34" charset="0"/>
                          <a:cs typeface="Open Sans" panose="020B0606030504020204" pitchFamily="34" charset="0"/>
                        </a:rPr>
                        <a:t>Relationships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dirty="0">
                          <a:solidFill>
                            <a:schemeClr val="tx1"/>
                          </a:solidFill>
                          <a:latin typeface="+mn-lt"/>
                          <a:ea typeface="Open Sans" panose="020B0606030504020204" pitchFamily="34" charset="0"/>
                          <a:cs typeface="Open Sans" panose="020B0606030504020204" pitchFamily="34" charset="0"/>
                        </a:rPr>
                        <a:t>4-5 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mn-lt"/>
                          <a:ea typeface="Open Sans" panose="020B0606030504020204" pitchFamily="34" charset="0"/>
                          <a:cs typeface="Open Sans" panose="020B0606030504020204" pitchFamily="34" charset="0"/>
                        </a:rPr>
                        <a:t>Describe</a:t>
                      </a:r>
                      <a:r>
                        <a:rPr lang="en-US" sz="1050" b="0" i="0" baseline="0" dirty="0">
                          <a:solidFill>
                            <a:schemeClr val="tx1"/>
                          </a:solidFill>
                          <a:latin typeface="+mn-lt"/>
                          <a:ea typeface="Open Sans" panose="020B0606030504020204" pitchFamily="34" charset="0"/>
                          <a:cs typeface="Open Sans" panose="020B0606030504020204" pitchFamily="34" charset="0"/>
                        </a:rPr>
                        <a:t> Key Player Support:</a:t>
                      </a:r>
                    </a:p>
                    <a:p>
                      <a:pPr marL="171450" marR="0" indent="-171450" algn="l" defTabSz="9143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baseline="0" dirty="0">
                          <a:solidFill>
                            <a:schemeClr val="tx1"/>
                          </a:solidFill>
                          <a:latin typeface="+mn-lt"/>
                          <a:ea typeface="Open Sans" panose="020B0606030504020204" pitchFamily="34" charset="0"/>
                          <a:cs typeface="Open Sans" panose="020B0606030504020204" pitchFamily="34" charset="0"/>
                        </a:rPr>
                        <a:t>For you: What is your evidence that you have Supporters and Mentors? What do they win if you win? How do they win? How have they demonstrated their support for you?</a:t>
                      </a:r>
                    </a:p>
                    <a:p>
                      <a:pPr marL="171450" marR="0" indent="-171450" algn="l" defTabSz="9143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baseline="0" dirty="0">
                          <a:solidFill>
                            <a:schemeClr val="tx1"/>
                          </a:solidFill>
                          <a:latin typeface="+mn-lt"/>
                          <a:ea typeface="Open Sans" panose="020B0606030504020204" pitchFamily="34" charset="0"/>
                          <a:cs typeface="Open Sans" panose="020B0606030504020204" pitchFamily="34" charset="0"/>
                        </a:rPr>
                        <a:t>For something else: Who are your Non-Supporters and Enemies?  What do they win if you lose? How do they win? How have they demonstrated their support for your competitor?</a:t>
                      </a:r>
                    </a:p>
                    <a:p>
                      <a:pPr marL="171450" marR="0" indent="-171450" algn="l" defTabSz="9143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baseline="0" dirty="0">
                          <a:solidFill>
                            <a:schemeClr val="tx1"/>
                          </a:solidFill>
                          <a:latin typeface="+mn-lt"/>
                          <a:ea typeface="Open Sans" panose="020B0606030504020204" pitchFamily="34" charset="0"/>
                          <a:cs typeface="Open Sans" panose="020B0606030504020204" pitchFamily="34" charset="0"/>
                        </a:rPr>
                        <a:t>What are your relationship development priorities and strategies?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8108">
                <a:tc>
                  <a:txBody>
                    <a:bodyPr/>
                    <a:lstStyle/>
                    <a:p>
                      <a:pPr algn="ctr"/>
                      <a:r>
                        <a:rPr lang="en-US" sz="1050" b="0" i="0" dirty="0">
                          <a:latin typeface="+mn-lt"/>
                          <a:ea typeface="Open Sans" panose="020B0606030504020204" pitchFamily="34" charset="0"/>
                          <a:cs typeface="Open Sans" panose="020B0606030504020204" pitchFamily="34" charset="0"/>
                        </a:rPr>
                        <a:t>3</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What the Customer Needs to Achieve</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baseline="0" dirty="0">
                          <a:solidFill>
                            <a:schemeClr val="tx1"/>
                          </a:solidFill>
                          <a:latin typeface="+mn-lt"/>
                          <a:ea typeface="Open Sans" panose="020B0606030504020204" pitchFamily="34" charset="0"/>
                          <a:cs typeface="Open Sans" panose="020B0606030504020204" pitchFamily="34" charset="0"/>
                        </a:rPr>
                        <a:t>Insight</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dirty="0">
                          <a:solidFill>
                            <a:schemeClr val="tx1"/>
                          </a:solidFill>
                          <a:latin typeface="+mn-lt"/>
                          <a:ea typeface="Open Sans" panose="020B0606030504020204" pitchFamily="34" charset="0"/>
                          <a:cs typeface="Open Sans" panose="020B0606030504020204" pitchFamily="34" charset="0"/>
                        </a:rPr>
                        <a:t>4-5 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l">
                        <a:buFontTx/>
                        <a:buNone/>
                      </a:pPr>
                      <a:r>
                        <a:rPr lang="en-US" sz="1050" b="0" i="0" baseline="0" dirty="0">
                          <a:solidFill>
                            <a:schemeClr val="tx1"/>
                          </a:solidFill>
                          <a:latin typeface="+mn-lt"/>
                          <a:ea typeface="Open Sans" panose="020B0606030504020204" pitchFamily="34" charset="0"/>
                          <a:cs typeface="Open Sans" panose="020B0606030504020204" pitchFamily="34" charset="0"/>
                        </a:rPr>
                        <a:t>Tell the customer story – describe:</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The customer’s Goals and who the Approver/Decision Maker is for each</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The Pressures and how they are impacting the Goals</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The Initiative and the Obstacles that need to be enabled or fixed</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How our Solution helps to relieve their Pressures and contributes to achieve their Goals </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1758">
                <a:tc>
                  <a:txBody>
                    <a:bodyPr/>
                    <a:lstStyle/>
                    <a:p>
                      <a:pPr algn="ctr"/>
                      <a:r>
                        <a:rPr lang="en-US" sz="1050" b="0" i="0" dirty="0">
                          <a:latin typeface="+mn-lt"/>
                          <a:ea typeface="Open Sans" panose="020B0606030504020204" pitchFamily="34" charset="0"/>
                          <a:cs typeface="Open Sans" panose="020B0606030504020204" pitchFamily="34" charset="0"/>
                        </a:rPr>
                        <a:t>4</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Current State and Resource Focus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GB" sz="1050" b="0" i="0" kern="1200" baseline="0" dirty="0">
                          <a:solidFill>
                            <a:schemeClr val="tx1"/>
                          </a:solidFill>
                          <a:latin typeface="+mn-lt"/>
                          <a:ea typeface="Open Sans" panose="020B0606030504020204" pitchFamily="34" charset="0"/>
                          <a:cs typeface="Open Sans" panose="020B0606030504020204" pitchFamily="34" charset="0"/>
                        </a:rPr>
                        <a:t>Assessment</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dirty="0">
                          <a:solidFill>
                            <a:schemeClr val="tx1"/>
                          </a:solidFill>
                          <a:latin typeface="+mn-lt"/>
                          <a:ea typeface="Open Sans" panose="020B0606030504020204" pitchFamily="34" charset="0"/>
                          <a:cs typeface="Open Sans" panose="020B0606030504020204" pitchFamily="34" charset="0"/>
                        </a:rPr>
                        <a:t>4</a:t>
                      </a:r>
                      <a:r>
                        <a:rPr lang="en-US" sz="1050" b="0" i="0" baseline="0" dirty="0">
                          <a:solidFill>
                            <a:schemeClr val="tx1"/>
                          </a:solidFill>
                          <a:latin typeface="+mn-lt"/>
                          <a:ea typeface="Open Sans" panose="020B0606030504020204" pitchFamily="34" charset="0"/>
                          <a:cs typeface="Open Sans" panose="020B0606030504020204" pitchFamily="34" charset="0"/>
                        </a:rPr>
                        <a:t>-5</a:t>
                      </a:r>
                    </a:p>
                    <a:p>
                      <a:pPr algn="ctr"/>
                      <a:r>
                        <a:rPr lang="en-US" sz="1050" b="0" i="0" dirty="0">
                          <a:solidFill>
                            <a:schemeClr val="tx1"/>
                          </a:solidFill>
                          <a:latin typeface="+mn-lt"/>
                          <a:ea typeface="Open Sans" panose="020B0606030504020204" pitchFamily="34" charset="0"/>
                          <a:cs typeface="Open Sans" panose="020B0606030504020204" pitchFamily="34" charset="0"/>
                        </a:rPr>
                        <a:t>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l">
                        <a:buFontTx/>
                        <a:buNone/>
                      </a:pPr>
                      <a:r>
                        <a:rPr lang="en-US" sz="1050" b="0" i="0" dirty="0">
                          <a:solidFill>
                            <a:schemeClr val="tx1"/>
                          </a:solidFill>
                          <a:latin typeface="+mn-lt"/>
                          <a:ea typeface="Open Sans" panose="020B0606030504020204" pitchFamily="34" charset="0"/>
                          <a:cs typeface="Open Sans" panose="020B0606030504020204" pitchFamily="34" charset="0"/>
                        </a:rPr>
                        <a:t>Use</a:t>
                      </a:r>
                      <a:r>
                        <a:rPr lang="en-US" sz="1050" b="0" i="0" baseline="0" dirty="0">
                          <a:solidFill>
                            <a:schemeClr val="tx1"/>
                          </a:solidFill>
                          <a:latin typeface="+mn-lt"/>
                          <a:ea typeface="Open Sans" panose="020B0606030504020204" pitchFamily="34" charset="0"/>
                          <a:cs typeface="Open Sans" panose="020B0606030504020204" pitchFamily="34" charset="0"/>
                        </a:rPr>
                        <a:t> the 4 key questions to present how you are doing vs. your competition, your competitor’s strengths and weaknesses, and where you are currently focusing resource efforts:</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Is there an opportunity?</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Can we compete?</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Can we win?</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Is it worth winning?</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60253">
                <a:tc>
                  <a:txBody>
                    <a:bodyPr/>
                    <a:lstStyle/>
                    <a:p>
                      <a:pPr algn="ctr"/>
                      <a:r>
                        <a:rPr lang="en-US" sz="1050" b="0" i="0" dirty="0">
                          <a:latin typeface="+mn-lt"/>
                          <a:ea typeface="Open Sans" panose="020B0606030504020204" pitchFamily="34" charset="0"/>
                          <a:cs typeface="Open Sans" panose="020B0606030504020204" pitchFamily="34" charset="0"/>
                        </a:rPr>
                        <a:t>5</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Strategy</a:t>
                      </a:r>
                      <a:r>
                        <a:rPr lang="en-US" sz="1050" b="0" i="0" baseline="0" dirty="0">
                          <a:solidFill>
                            <a:schemeClr val="tx1"/>
                          </a:solidFill>
                          <a:latin typeface="+mn-lt"/>
                          <a:ea typeface="Open Sans" panose="020B0606030504020204" pitchFamily="34" charset="0"/>
                          <a:cs typeface="Open Sans" panose="020B0606030504020204" pitchFamily="34" charset="0"/>
                        </a:rPr>
                        <a:t> and Concerns</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sz="1050" b="0" i="0" u="none" kern="1200" dirty="0">
                          <a:solidFill>
                            <a:schemeClr val="tx1"/>
                          </a:solidFill>
                          <a:latin typeface="+mn-lt"/>
                          <a:ea typeface="Open Sans" panose="020B0606030504020204" pitchFamily="34" charset="0"/>
                          <a:cs typeface="Open Sans" panose="020B0606030504020204" pitchFamily="34" charset="0"/>
                        </a:rPr>
                        <a:t>Overview</a:t>
                      </a:r>
                      <a:endParaRPr lang="fr-CA" sz="1050" b="0" i="0" u="none" baseline="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baseline="0" dirty="0">
                          <a:solidFill>
                            <a:schemeClr val="tx1"/>
                          </a:solidFill>
                          <a:latin typeface="+mn-lt"/>
                          <a:ea typeface="Open Sans" panose="020B0606030504020204" pitchFamily="34" charset="0"/>
                          <a:cs typeface="Open Sans" panose="020B0606030504020204" pitchFamily="34" charset="0"/>
                        </a:rPr>
                        <a:t>2-3 </a:t>
                      </a:r>
                      <a:r>
                        <a:rPr lang="en-US" sz="1050" b="0" i="0" dirty="0">
                          <a:solidFill>
                            <a:schemeClr val="tx1"/>
                          </a:solidFill>
                          <a:latin typeface="+mn-lt"/>
                          <a:ea typeface="Open Sans" panose="020B0606030504020204" pitchFamily="34" charset="0"/>
                          <a:cs typeface="Open Sans" panose="020B0606030504020204" pitchFamily="34" charset="0"/>
                        </a:rPr>
                        <a:t>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l">
                        <a:buFont typeface="Arial" panose="020B0604020202020204" pitchFamily="34" charset="0"/>
                        <a:buNone/>
                      </a:pPr>
                      <a:r>
                        <a:rPr lang="en-US" sz="1050" b="0" i="0" dirty="0">
                          <a:solidFill>
                            <a:schemeClr val="tx1"/>
                          </a:solidFill>
                          <a:latin typeface="+mn-lt"/>
                          <a:ea typeface="Open Sans" panose="020B0606030504020204" pitchFamily="34" charset="0"/>
                          <a:cs typeface="Open Sans" panose="020B0606030504020204" pitchFamily="34" charset="0"/>
                        </a:rPr>
                        <a:t>Present</a:t>
                      </a:r>
                      <a:r>
                        <a:rPr lang="en-US" sz="1050" b="0" i="0" baseline="0" dirty="0">
                          <a:solidFill>
                            <a:schemeClr val="tx1"/>
                          </a:solidFill>
                          <a:latin typeface="+mn-lt"/>
                          <a:ea typeface="Open Sans" panose="020B0606030504020204" pitchFamily="34" charset="0"/>
                          <a:cs typeface="Open Sans" panose="020B0606030504020204" pitchFamily="34" charset="0"/>
                        </a:rPr>
                        <a:t> your strategy and primary concerns:</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Verbalize the details of your strategy to win the opportunity</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Are there requirements that will block us or block our competition?</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Where might your strategy be affected?</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Where are you most vulnerable?  Other than price, why might you lose?</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5627">
                <a:tc>
                  <a:txBody>
                    <a:bodyPr/>
                    <a:lstStyle/>
                    <a:p>
                      <a:pPr algn="ctr"/>
                      <a:r>
                        <a:rPr lang="en-US" sz="1050" b="0" i="0" dirty="0">
                          <a:latin typeface="+mn-lt"/>
                          <a:ea typeface="Open Sans" panose="020B0606030504020204" pitchFamily="34" charset="0"/>
                          <a:cs typeface="Open Sans" panose="020B0606030504020204" pitchFamily="34" charset="0"/>
                        </a:rPr>
                        <a:t>6</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dirty="0">
                          <a:solidFill>
                            <a:schemeClr val="tx1"/>
                          </a:solidFill>
                          <a:latin typeface="+mn-lt"/>
                          <a:ea typeface="Open Sans" panose="020B0606030504020204" pitchFamily="34" charset="0"/>
                          <a:cs typeface="Open Sans" panose="020B0606030504020204" pitchFamily="34" charset="0"/>
                        </a:rPr>
                        <a:t>Asks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050" b="0" i="0" baseline="0" dirty="0">
                          <a:solidFill>
                            <a:schemeClr val="tx1"/>
                          </a:solidFill>
                          <a:latin typeface="+mn-lt"/>
                          <a:ea typeface="Open Sans" panose="020B0606030504020204" pitchFamily="34" charset="0"/>
                          <a:cs typeface="Open Sans" panose="020B0606030504020204" pitchFamily="34" charset="0"/>
                        </a:rPr>
                        <a:t>Actions</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050" b="0" i="0" baseline="0" dirty="0">
                          <a:solidFill>
                            <a:schemeClr val="tx1"/>
                          </a:solidFill>
                          <a:latin typeface="+mn-lt"/>
                          <a:ea typeface="Open Sans" panose="020B0606030504020204" pitchFamily="34" charset="0"/>
                          <a:cs typeface="Open Sans" panose="020B0606030504020204" pitchFamily="34" charset="0"/>
                        </a:rPr>
                        <a:t>2-3 </a:t>
                      </a:r>
                      <a:r>
                        <a:rPr lang="en-US" sz="1050" b="0" i="0" dirty="0">
                          <a:solidFill>
                            <a:schemeClr val="tx1"/>
                          </a:solidFill>
                          <a:latin typeface="+mn-lt"/>
                          <a:ea typeface="Open Sans" panose="020B0606030504020204" pitchFamily="34" charset="0"/>
                          <a:cs typeface="Open Sans" panose="020B0606030504020204" pitchFamily="34" charset="0"/>
                        </a:rPr>
                        <a:t>minutes</a:t>
                      </a: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l">
                        <a:buFontTx/>
                        <a:buNone/>
                      </a:pPr>
                      <a:r>
                        <a:rPr lang="en-US" sz="1050" b="0" i="0" dirty="0">
                          <a:solidFill>
                            <a:schemeClr val="tx1"/>
                          </a:solidFill>
                          <a:latin typeface="+mn-lt"/>
                          <a:ea typeface="Open Sans" panose="020B0606030504020204" pitchFamily="34" charset="0"/>
                          <a:cs typeface="Open Sans" panose="020B0606030504020204" pitchFamily="34" charset="0"/>
                        </a:rPr>
                        <a:t>Explain your hig</a:t>
                      </a:r>
                      <a:r>
                        <a:rPr lang="en-US" sz="1050" b="0" i="0" baseline="0" dirty="0">
                          <a:solidFill>
                            <a:schemeClr val="tx1"/>
                          </a:solidFill>
                          <a:latin typeface="+mn-lt"/>
                          <a:ea typeface="Open Sans" panose="020B0606030504020204" pitchFamily="34" charset="0"/>
                          <a:cs typeface="Open Sans" panose="020B0606030504020204" pitchFamily="34" charset="0"/>
                        </a:rPr>
                        <a:t>h priority actions:</a:t>
                      </a:r>
                    </a:p>
                    <a:p>
                      <a:pPr marL="171450" indent="-171450" algn="l">
                        <a:buFont typeface="Arial" panose="020B0604020202020204" pitchFamily="34" charset="0"/>
                        <a:buChar char="•"/>
                      </a:pPr>
                      <a:r>
                        <a:rPr lang="en-US" sz="1050" b="0" i="0" baseline="0" dirty="0">
                          <a:solidFill>
                            <a:schemeClr val="tx1"/>
                          </a:solidFill>
                          <a:latin typeface="+mn-lt"/>
                          <a:ea typeface="Open Sans" panose="020B0606030504020204" pitchFamily="34" charset="0"/>
                          <a:cs typeface="Open Sans" panose="020B0606030504020204" pitchFamily="34" charset="0"/>
                        </a:rPr>
                        <a:t>Where do you need help?</a:t>
                      </a:r>
                      <a:endParaRPr lang="en-US" sz="1050" b="0" i="0" dirty="0">
                        <a:solidFill>
                          <a:schemeClr val="tx1"/>
                        </a:solidFill>
                        <a:latin typeface="+mn-lt"/>
                        <a:ea typeface="Open Sans" panose="020B0606030504020204" pitchFamily="34" charset="0"/>
                        <a:cs typeface="Open Sans" panose="020B0606030504020204" pitchFamily="34" charset="0"/>
                      </a:endParaRPr>
                    </a:p>
                  </a:txBody>
                  <a:tcPr marL="88742" marR="88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0A03B471-A7AB-4F40-84D9-20424CC5E1FB}"/>
              </a:ext>
            </a:extLst>
          </p:cNvPr>
          <p:cNvSpPr txBox="1"/>
          <p:nvPr/>
        </p:nvSpPr>
        <p:spPr>
          <a:xfrm>
            <a:off x="382905" y="945112"/>
            <a:ext cx="6927931" cy="577081"/>
          </a:xfrm>
          <a:prstGeom prst="rect">
            <a:avLst/>
          </a:prstGeom>
          <a:noFill/>
        </p:spPr>
        <p:txBody>
          <a:bodyPr wrap="square" rtlCol="0">
            <a:spAutoFit/>
          </a:bodyPr>
          <a:lstStyle/>
          <a:p>
            <a:r>
              <a:rPr lang="en-US" sz="1050" b="1" dirty="0">
                <a:solidFill>
                  <a:prstClr val="black"/>
                </a:solidFill>
                <a:ea typeface="Open Sans" panose="020B0606030504020204" pitchFamily="34" charset="0"/>
                <a:cs typeface="Open Sans" panose="020B0606030504020204" pitchFamily="34" charset="0"/>
              </a:rPr>
              <a:t>Preparing the Presentation</a:t>
            </a:r>
          </a:p>
          <a:p>
            <a:r>
              <a:rPr lang="en-US" sz="1050" dirty="0">
                <a:solidFill>
                  <a:prstClr val="black"/>
                </a:solidFill>
                <a:ea typeface="Open Sans" panose="020B0606030504020204" pitchFamily="34" charset="0"/>
                <a:cs typeface="Open Sans" panose="020B0606030504020204" pitchFamily="34" charset="0"/>
              </a:rPr>
              <a:t>The following script is a suggested flow with estimated timing (25 minutes) to help the presenting team prepare for the Test &amp; Improve presentation. Core team members involved in developing the plan should contribute to the overall presentation. </a:t>
            </a:r>
          </a:p>
        </p:txBody>
      </p:sp>
      <p:sp>
        <p:nvSpPr>
          <p:cNvPr id="10" name="TextBox 9">
            <a:extLst>
              <a:ext uri="{FF2B5EF4-FFF2-40B4-BE49-F238E27FC236}">
                <a16:creationId xmlns:a16="http://schemas.microsoft.com/office/drawing/2014/main" id="{1DD39B13-721B-4853-9013-ADAF553DAA86}"/>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a:t>
            </a:r>
          </a:p>
        </p:txBody>
      </p:sp>
      <p:graphicFrame>
        <p:nvGraphicFramePr>
          <p:cNvPr id="8" name="Table 7">
            <a:extLst>
              <a:ext uri="{FF2B5EF4-FFF2-40B4-BE49-F238E27FC236}">
                <a16:creationId xmlns:a16="http://schemas.microsoft.com/office/drawing/2014/main" id="{015F5900-6FB0-0D4A-B920-362396AB8F1E}"/>
              </a:ext>
            </a:extLst>
          </p:cNvPr>
          <p:cNvGraphicFramePr>
            <a:graphicFrameLocks noGrp="1"/>
          </p:cNvGraphicFramePr>
          <p:nvPr>
            <p:extLst>
              <p:ext uri="{D42A27DB-BD31-4B8C-83A1-F6EECF244321}">
                <p14:modId xmlns:p14="http://schemas.microsoft.com/office/powerpoint/2010/main" val="1528836131"/>
              </p:ext>
            </p:extLst>
          </p:nvPr>
        </p:nvGraphicFramePr>
        <p:xfrm>
          <a:off x="442645" y="8277695"/>
          <a:ext cx="6808449" cy="973836"/>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38179465"/>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4959405"/>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25745238"/>
                  </a:ext>
                </a:extLst>
              </a:tr>
            </a:tbl>
          </a:graphicData>
        </a:graphic>
      </p:graphicFrame>
      <p:sp>
        <p:nvSpPr>
          <p:cNvPr id="11" name="TextBox 10">
            <a:extLst>
              <a:ext uri="{FF2B5EF4-FFF2-40B4-BE49-F238E27FC236}">
                <a16:creationId xmlns:a16="http://schemas.microsoft.com/office/drawing/2014/main" id="{F38DB0E0-AE78-4349-81BC-BF1233D3A4BA}"/>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9" name="Picture 2" descr="Altify | Customer Revenue Optimization &amp; Account Planning">
            <a:extLst>
              <a:ext uri="{FF2B5EF4-FFF2-40B4-BE49-F238E27FC236}">
                <a16:creationId xmlns:a16="http://schemas.microsoft.com/office/drawing/2014/main" id="{5083F575-C07C-4A54-AF69-AC2A71B95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 mug&#10;&#10;Description automatically generated">
            <a:extLst>
              <a:ext uri="{FF2B5EF4-FFF2-40B4-BE49-F238E27FC236}">
                <a16:creationId xmlns:a16="http://schemas.microsoft.com/office/drawing/2014/main" id="{0681AFFD-E678-45CF-9D32-AC8283387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88935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7">
            <a:extLst>
              <a:ext uri="{FF2B5EF4-FFF2-40B4-BE49-F238E27FC236}">
                <a16:creationId xmlns:a16="http://schemas.microsoft.com/office/drawing/2014/main" id="{D5AC18E7-A8B9-BC47-8952-75E82D743065}"/>
              </a:ext>
            </a:extLst>
          </p:cNvPr>
          <p:cNvSpPr/>
          <p:nvPr/>
        </p:nvSpPr>
        <p:spPr>
          <a:xfrm>
            <a:off x="2236930" y="4527053"/>
            <a:ext cx="4112112" cy="228600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7">
            <a:extLst>
              <a:ext uri="{FF2B5EF4-FFF2-40B4-BE49-F238E27FC236}">
                <a16:creationId xmlns:a16="http://schemas.microsoft.com/office/drawing/2014/main" id="{5B1CA8B9-33AB-3946-B736-B95127B2DB77}"/>
              </a:ext>
            </a:extLst>
          </p:cNvPr>
          <p:cNvSpPr/>
          <p:nvPr/>
        </p:nvSpPr>
        <p:spPr>
          <a:xfrm>
            <a:off x="2240524" y="2550162"/>
            <a:ext cx="2749138" cy="1775915"/>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7">
            <a:extLst>
              <a:ext uri="{FF2B5EF4-FFF2-40B4-BE49-F238E27FC236}">
                <a16:creationId xmlns:a16="http://schemas.microsoft.com/office/drawing/2014/main" id="{03927F24-7073-9242-B00E-29058A931F2F}"/>
              </a:ext>
            </a:extLst>
          </p:cNvPr>
          <p:cNvSpPr/>
          <p:nvPr/>
        </p:nvSpPr>
        <p:spPr>
          <a:xfrm>
            <a:off x="2236930" y="1342621"/>
            <a:ext cx="5394960" cy="100584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41C91296-9E25-A440-B2DC-DD3CFA189F58}"/>
              </a:ext>
            </a:extLst>
          </p:cNvPr>
          <p:cNvPicPr>
            <a:picLocks noChangeAspect="1"/>
          </p:cNvPicPr>
          <p:nvPr/>
        </p:nvPicPr>
        <p:blipFill>
          <a:blip r:embed="rId2"/>
          <a:stretch>
            <a:fillRect/>
          </a:stretch>
        </p:blipFill>
        <p:spPr>
          <a:xfrm>
            <a:off x="2333326" y="2634497"/>
            <a:ext cx="2562524" cy="1622214"/>
          </a:xfrm>
          <a:prstGeom prst="rect">
            <a:avLst/>
          </a:prstGeom>
          <a:ln>
            <a:noFill/>
          </a:ln>
          <a:effectLst/>
        </p:spPr>
      </p:pic>
      <p:sp>
        <p:nvSpPr>
          <p:cNvPr id="23" name="Rectangle 22">
            <a:extLst>
              <a:ext uri="{FF2B5EF4-FFF2-40B4-BE49-F238E27FC236}">
                <a16:creationId xmlns:a16="http://schemas.microsoft.com/office/drawing/2014/main" id="{9017FD13-EB0F-5147-A3F0-BBC5612FE60E}"/>
              </a:ext>
            </a:extLst>
          </p:cNvPr>
          <p:cNvSpPr/>
          <p:nvPr/>
        </p:nvSpPr>
        <p:spPr>
          <a:xfrm>
            <a:off x="382905" y="3098382"/>
            <a:ext cx="1819520" cy="738664"/>
          </a:xfrm>
          <a:prstGeom prst="rect">
            <a:avLst/>
          </a:prstGeom>
          <a:noFill/>
        </p:spPr>
        <p:txBody>
          <a:bodyPr wrap="square">
            <a:spAutoFit/>
          </a:bodyPr>
          <a:lstStyle/>
          <a:p>
            <a:r>
              <a:rPr lang="en-US" sz="1050" i="1" dirty="0">
                <a:solidFill>
                  <a:prstClr val="black"/>
                </a:solidFill>
                <a:ea typeface="Open Sans" panose="020B0606030504020204" pitchFamily="34" charset="0"/>
                <a:cs typeface="Open Sans"/>
              </a:rPr>
              <a:t>Scheduling</a:t>
            </a:r>
            <a:r>
              <a:rPr lang="en-US" sz="1050" dirty="0">
                <a:solidFill>
                  <a:prstClr val="black"/>
                </a:solidFill>
                <a:ea typeface="Open Sans" panose="020B0606030504020204" pitchFamily="34" charset="0"/>
                <a:cs typeface="Open Sans"/>
              </a:rPr>
              <a:t> triggers an email calendar invitation to your participants with a URL to the opportunity plan. </a:t>
            </a:r>
          </a:p>
        </p:txBody>
      </p:sp>
      <p:sp>
        <p:nvSpPr>
          <p:cNvPr id="24" name="Rectangle 23">
            <a:extLst>
              <a:ext uri="{FF2B5EF4-FFF2-40B4-BE49-F238E27FC236}">
                <a16:creationId xmlns:a16="http://schemas.microsoft.com/office/drawing/2014/main" id="{68D67198-85A0-F246-B4DF-8D7EEAEDFF19}"/>
              </a:ext>
            </a:extLst>
          </p:cNvPr>
          <p:cNvSpPr/>
          <p:nvPr/>
        </p:nvSpPr>
        <p:spPr>
          <a:xfrm>
            <a:off x="382905" y="5189077"/>
            <a:ext cx="1819519" cy="577081"/>
          </a:xfrm>
          <a:prstGeom prst="rect">
            <a:avLst/>
          </a:prstGeom>
          <a:noFill/>
        </p:spPr>
        <p:txBody>
          <a:bodyPr wrap="square">
            <a:spAutoFit/>
          </a:bodyPr>
          <a:lstStyle/>
          <a:p>
            <a:r>
              <a:rPr lang="en-US" sz="1050" i="1" dirty="0">
                <a:solidFill>
                  <a:prstClr val="black"/>
                </a:solidFill>
                <a:ea typeface="Open Sans" panose="020B0606030504020204" pitchFamily="34" charset="0"/>
                <a:cs typeface="Open Sans"/>
              </a:rPr>
              <a:t>Preview</a:t>
            </a:r>
            <a:r>
              <a:rPr lang="en-US" sz="1050" dirty="0">
                <a:solidFill>
                  <a:prstClr val="black"/>
                </a:solidFill>
                <a:ea typeface="Open Sans" panose="020B0606030504020204" pitchFamily="34" charset="0"/>
                <a:cs typeface="Open Sans"/>
              </a:rPr>
              <a:t> mode provides presentation best practice coaching.</a:t>
            </a:r>
          </a:p>
        </p:txBody>
      </p:sp>
      <p:sp>
        <p:nvSpPr>
          <p:cNvPr id="17" name="Rectangle 16">
            <a:extLst>
              <a:ext uri="{FF2B5EF4-FFF2-40B4-BE49-F238E27FC236}">
                <a16:creationId xmlns:a16="http://schemas.microsoft.com/office/drawing/2014/main" id="{821F16F3-1F94-A644-83BB-AC6001914747}"/>
              </a:ext>
            </a:extLst>
          </p:cNvPr>
          <p:cNvSpPr/>
          <p:nvPr/>
        </p:nvSpPr>
        <p:spPr>
          <a:xfrm>
            <a:off x="382905" y="1323379"/>
            <a:ext cx="1819521" cy="1223412"/>
          </a:xfrm>
          <a:prstGeom prst="rect">
            <a:avLst/>
          </a:prstGeom>
        </p:spPr>
        <p:txBody>
          <a:bodyPr wrap="square">
            <a:spAutoFit/>
          </a:bodyPr>
          <a:lstStyle/>
          <a:p>
            <a:pPr lvl="0">
              <a:defRPr/>
            </a:pPr>
            <a:r>
              <a:rPr lang="en-US" sz="1050" dirty="0">
                <a:solidFill>
                  <a:prstClr val="black"/>
                </a:solidFill>
                <a:ea typeface="Open Sans" panose="020B0606030504020204" pitchFamily="34" charset="0"/>
                <a:cs typeface="Open Sans"/>
              </a:rPr>
              <a:t>The Spark Test &amp; Improve tool provides a digital structure for your meeting. It’s a must when teams are spread across geographies and virtual meetings are the norm.</a:t>
            </a:r>
          </a:p>
        </p:txBody>
      </p:sp>
      <p:sp>
        <p:nvSpPr>
          <p:cNvPr id="29" name="Rectangle 28">
            <a:extLst>
              <a:ext uri="{FF2B5EF4-FFF2-40B4-BE49-F238E27FC236}">
                <a16:creationId xmlns:a16="http://schemas.microsoft.com/office/drawing/2014/main" id="{CE518EA7-D1BF-664D-BD6A-B564B4A94C90}"/>
              </a:ext>
            </a:extLst>
          </p:cNvPr>
          <p:cNvSpPr/>
          <p:nvPr/>
        </p:nvSpPr>
        <p:spPr>
          <a:xfrm>
            <a:off x="382905" y="7497236"/>
            <a:ext cx="1819519" cy="1061829"/>
          </a:xfrm>
          <a:prstGeom prst="rect">
            <a:avLst/>
          </a:prstGeom>
          <a:noFill/>
        </p:spPr>
        <p:txBody>
          <a:bodyPr wrap="square">
            <a:spAutoFit/>
          </a:bodyPr>
          <a:lstStyle/>
          <a:p>
            <a:r>
              <a:rPr lang="en-US" sz="1050" dirty="0">
                <a:solidFill>
                  <a:prstClr val="black"/>
                </a:solidFill>
                <a:ea typeface="Open Sans" panose="020B0606030504020204" pitchFamily="34" charset="0"/>
                <a:cs typeface="Open Sans"/>
              </a:rPr>
              <a:t>The Spark T&amp;I tool removes the need for a scribe; reviewers can submit their questions, vulnerabilities, and recommendations from their phone or computer.</a:t>
            </a:r>
          </a:p>
        </p:txBody>
      </p:sp>
      <p:sp>
        <p:nvSpPr>
          <p:cNvPr id="21" name="TextBox 20">
            <a:extLst>
              <a:ext uri="{FF2B5EF4-FFF2-40B4-BE49-F238E27FC236}">
                <a16:creationId xmlns:a16="http://schemas.microsoft.com/office/drawing/2014/main" id="{C4E17EDD-749E-4B64-AC95-A3A9D3E36046}"/>
              </a:ext>
            </a:extLst>
          </p:cNvPr>
          <p:cNvSpPr txBox="1"/>
          <p:nvPr/>
        </p:nvSpPr>
        <p:spPr>
          <a:xfrm>
            <a:off x="382906" y="900331"/>
            <a:ext cx="6932294" cy="276999"/>
          </a:xfrm>
          <a:prstGeom prst="rect">
            <a:avLst/>
          </a:prstGeom>
          <a:noFill/>
        </p:spPr>
        <p:txBody>
          <a:bodyPr wrap="square" rtlCol="0">
            <a:spAutoFit/>
          </a:bodyPr>
          <a:lstStyle/>
          <a:p>
            <a:pPr lvl="0">
              <a:defRPr/>
            </a:pPr>
            <a:r>
              <a:rPr lang="en-US" sz="1200" dirty="0">
                <a:solidFill>
                  <a:prstClr val="black"/>
                </a:solidFill>
                <a:ea typeface="Open Sans Semibold" panose="020B0706030804020204" pitchFamily="34" charset="0"/>
                <a:cs typeface="Open Sans Semibold" panose="020B0706030804020204" pitchFamily="34" charset="0"/>
              </a:rPr>
              <a:t>Let the Spark Tool Help with Your Test &amp; Improve</a:t>
            </a:r>
            <a:endParaRPr lang="en-US" sz="900" dirty="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5331B022-F609-4F39-8B1F-964514F12AEE}"/>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21</a:t>
            </a:r>
          </a:p>
        </p:txBody>
      </p:sp>
      <p:pic>
        <p:nvPicPr>
          <p:cNvPr id="2" name="Picture 1">
            <a:extLst>
              <a:ext uri="{FF2B5EF4-FFF2-40B4-BE49-F238E27FC236}">
                <a16:creationId xmlns:a16="http://schemas.microsoft.com/office/drawing/2014/main" id="{F7A87E9F-E412-B644-861B-7C77DCF7A1E9}"/>
              </a:ext>
            </a:extLst>
          </p:cNvPr>
          <p:cNvPicPr>
            <a:picLocks noChangeAspect="1"/>
          </p:cNvPicPr>
          <p:nvPr/>
        </p:nvPicPr>
        <p:blipFill>
          <a:blip r:embed="rId3"/>
          <a:stretch>
            <a:fillRect/>
          </a:stretch>
        </p:blipFill>
        <p:spPr>
          <a:xfrm>
            <a:off x="2315047" y="1442391"/>
            <a:ext cx="5234175" cy="815033"/>
          </a:xfrm>
          <a:prstGeom prst="rect">
            <a:avLst/>
          </a:prstGeom>
        </p:spPr>
      </p:pic>
      <p:pic>
        <p:nvPicPr>
          <p:cNvPr id="3" name="Picture 2">
            <a:extLst>
              <a:ext uri="{FF2B5EF4-FFF2-40B4-BE49-F238E27FC236}">
                <a16:creationId xmlns:a16="http://schemas.microsoft.com/office/drawing/2014/main" id="{05519B5A-07C3-C146-95ED-4C58708D994D}"/>
              </a:ext>
            </a:extLst>
          </p:cNvPr>
          <p:cNvPicPr>
            <a:picLocks noChangeAspect="1"/>
          </p:cNvPicPr>
          <p:nvPr/>
        </p:nvPicPr>
        <p:blipFill>
          <a:blip r:embed="rId4"/>
          <a:stretch>
            <a:fillRect/>
          </a:stretch>
        </p:blipFill>
        <p:spPr>
          <a:xfrm>
            <a:off x="2356510" y="4634832"/>
            <a:ext cx="3894434" cy="2066998"/>
          </a:xfrm>
          <a:prstGeom prst="rect">
            <a:avLst/>
          </a:prstGeom>
        </p:spPr>
      </p:pic>
      <p:grpSp>
        <p:nvGrpSpPr>
          <p:cNvPr id="6" name="Group 5">
            <a:extLst>
              <a:ext uri="{FF2B5EF4-FFF2-40B4-BE49-F238E27FC236}">
                <a16:creationId xmlns:a16="http://schemas.microsoft.com/office/drawing/2014/main" id="{23CE6062-6B90-CD41-9F77-ABE9F5CDE95D}"/>
              </a:ext>
            </a:extLst>
          </p:cNvPr>
          <p:cNvGrpSpPr/>
          <p:nvPr/>
        </p:nvGrpSpPr>
        <p:grpSpPr>
          <a:xfrm>
            <a:off x="2362673" y="7040546"/>
            <a:ext cx="4815694" cy="2197232"/>
            <a:chOff x="2362673" y="7040546"/>
            <a:chExt cx="4815694" cy="2197232"/>
          </a:xfrm>
        </p:grpSpPr>
        <p:pic>
          <p:nvPicPr>
            <p:cNvPr id="30" name="Picture 29">
              <a:extLst>
                <a:ext uri="{FF2B5EF4-FFF2-40B4-BE49-F238E27FC236}">
                  <a16:creationId xmlns:a16="http://schemas.microsoft.com/office/drawing/2014/main" id="{95A964B4-8815-454C-A796-4D4835C525D8}"/>
                </a:ext>
              </a:extLst>
            </p:cNvPr>
            <p:cNvPicPr>
              <a:picLocks noChangeAspect="1"/>
            </p:cNvPicPr>
            <p:nvPr/>
          </p:nvPicPr>
          <p:blipFill>
            <a:blip r:embed="rId5"/>
            <a:stretch>
              <a:fillRect/>
            </a:stretch>
          </p:blipFill>
          <p:spPr>
            <a:xfrm>
              <a:off x="2362673" y="7040546"/>
              <a:ext cx="4815694" cy="2197232"/>
            </a:xfrm>
            <a:prstGeom prst="rect">
              <a:avLst/>
            </a:prstGeom>
          </p:spPr>
        </p:pic>
        <p:pic>
          <p:nvPicPr>
            <p:cNvPr id="5" name="Picture 4">
              <a:extLst>
                <a:ext uri="{FF2B5EF4-FFF2-40B4-BE49-F238E27FC236}">
                  <a16:creationId xmlns:a16="http://schemas.microsoft.com/office/drawing/2014/main" id="{EBA7229A-5FCC-C642-88F9-DC4ED8BE7BE1}"/>
                </a:ext>
              </a:extLst>
            </p:cNvPr>
            <p:cNvPicPr>
              <a:picLocks noChangeAspect="1"/>
            </p:cNvPicPr>
            <p:nvPr/>
          </p:nvPicPr>
          <p:blipFill>
            <a:blip r:embed="rId6"/>
            <a:stretch>
              <a:fillRect/>
            </a:stretch>
          </p:blipFill>
          <p:spPr>
            <a:xfrm>
              <a:off x="2605175" y="7175393"/>
              <a:ext cx="3069810" cy="1780547"/>
            </a:xfrm>
            <a:prstGeom prst="rect">
              <a:avLst/>
            </a:prstGeom>
          </p:spPr>
        </p:pic>
      </p:grpSp>
      <p:sp>
        <p:nvSpPr>
          <p:cNvPr id="25" name="TextBox 24">
            <a:extLst>
              <a:ext uri="{FF2B5EF4-FFF2-40B4-BE49-F238E27FC236}">
                <a16:creationId xmlns:a16="http://schemas.microsoft.com/office/drawing/2014/main" id="{D7C7B9A7-2127-4D72-A1E8-52175F7929B7}"/>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9" name="Picture 2" descr="Altify | Customer Revenue Optimization &amp; Account Planning">
            <a:extLst>
              <a:ext uri="{FF2B5EF4-FFF2-40B4-BE49-F238E27FC236}">
                <a16:creationId xmlns:a16="http://schemas.microsoft.com/office/drawing/2014/main" id="{FF4C9B41-21E9-43D3-8E7A-C034ACCC0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drawing, mug&#10;&#10;Description automatically generated">
            <a:extLst>
              <a:ext uri="{FF2B5EF4-FFF2-40B4-BE49-F238E27FC236}">
                <a16:creationId xmlns:a16="http://schemas.microsoft.com/office/drawing/2014/main" id="{F52CEE60-A5D3-44CE-A59B-3F7F919F00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415309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id="{670DEF42-DEF7-144F-87D4-BB717160D871}"/>
              </a:ext>
            </a:extLst>
          </p:cNvPr>
          <p:cNvSpPr/>
          <p:nvPr/>
        </p:nvSpPr>
        <p:spPr>
          <a:xfrm>
            <a:off x="2323195" y="1256354"/>
            <a:ext cx="5029200" cy="182880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536A3F4-59F8-8644-A514-A04EBD6ABC81}"/>
              </a:ext>
            </a:extLst>
          </p:cNvPr>
          <p:cNvSpPr/>
          <p:nvPr/>
        </p:nvSpPr>
        <p:spPr>
          <a:xfrm>
            <a:off x="382905" y="1295868"/>
            <a:ext cx="1622876" cy="122341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a:rPr>
              <a:t>Questions, vulnerabilities and recommendations raised by reviewers are captured as a permanent record in the </a:t>
            </a:r>
            <a:r>
              <a:rPr kumimoji="0" lang="en-US" sz="1050" b="0" i="1" u="none" strike="noStrike" kern="1200" cap="none" spc="0" normalizeH="0" baseline="0" noProof="0" dirty="0">
                <a:ln>
                  <a:noFill/>
                </a:ln>
                <a:solidFill>
                  <a:prstClr val="black"/>
                </a:solidFill>
                <a:effectLst/>
                <a:uLnTx/>
                <a:uFillTx/>
                <a:ea typeface="Open Sans" panose="020B0606030504020204" pitchFamily="34" charset="0"/>
                <a:cs typeface="Open Sans"/>
              </a:rPr>
              <a:t>Summary </a:t>
            </a:r>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a:rPr>
              <a:t>making it simple to refer to them at a later date.</a:t>
            </a:r>
          </a:p>
        </p:txBody>
      </p:sp>
      <p:sp>
        <p:nvSpPr>
          <p:cNvPr id="37" name="Content Placeholder 2">
            <a:extLst>
              <a:ext uri="{FF2B5EF4-FFF2-40B4-BE49-F238E27FC236}">
                <a16:creationId xmlns:a16="http://schemas.microsoft.com/office/drawing/2014/main" id="{486C3EF9-4F76-2C4E-92DD-416842F74753}"/>
              </a:ext>
            </a:extLst>
          </p:cNvPr>
          <p:cNvSpPr>
            <a:spLocks noGrp="1"/>
          </p:cNvSpPr>
          <p:nvPr>
            <p:ph idx="1"/>
          </p:nvPr>
        </p:nvSpPr>
        <p:spPr>
          <a:xfrm>
            <a:off x="466775" y="3305751"/>
            <a:ext cx="6789174" cy="3000821"/>
          </a:xfrm>
          <a:solidFill>
            <a:schemeClr val="accent1">
              <a:lumMod val="75000"/>
            </a:schemeClr>
          </a:solidFill>
          <a:ln>
            <a:noFill/>
          </a:ln>
        </p:spPr>
        <p:txBody>
          <a:bodyPr wrap="square" rtlCol="0">
            <a:spAutoFit/>
          </a:bodyPr>
          <a:lstStyle/>
          <a:p>
            <a:pPr marL="0" indent="0" defTabSz="457200">
              <a:lnSpc>
                <a:spcPct val="100000"/>
              </a:lnSpc>
              <a:spcBef>
                <a:spcPts val="0"/>
              </a:spcBef>
              <a:buNone/>
            </a:pPr>
            <a:r>
              <a:rPr lang="en-US" sz="1050" dirty="0">
                <a:solidFill>
                  <a:schemeClr val="bg1"/>
                </a:solidFill>
                <a:ea typeface="Open Sans" panose="020B0606030504020204" pitchFamily="34" charset="0"/>
                <a:cs typeface="Open Sans" panose="020B0606030504020204" pitchFamily="34" charset="0"/>
              </a:rPr>
              <a:t>Best Practices When Conducting Virtual Test &amp; Improve Sessions</a:t>
            </a:r>
          </a:p>
          <a:p>
            <a:pPr marL="0" indent="0" defTabSz="457200">
              <a:lnSpc>
                <a:spcPct val="100000"/>
              </a:lnSpc>
              <a:spcBef>
                <a:spcPts val="0"/>
              </a:spcBef>
              <a:buNone/>
            </a:pPr>
            <a:br>
              <a:rPr lang="en-US" sz="1050" dirty="0">
                <a:solidFill>
                  <a:schemeClr val="bg1"/>
                </a:solidFill>
                <a:ea typeface="Open Sans" panose="020B0606030504020204" pitchFamily="34" charset="0"/>
                <a:cs typeface="Open Sans" panose="020B0606030504020204" pitchFamily="34" charset="0"/>
              </a:rPr>
            </a:br>
            <a:r>
              <a:rPr lang="en-US" sz="1050" dirty="0">
                <a:solidFill>
                  <a:schemeClr val="bg1"/>
                </a:solidFill>
                <a:ea typeface="Open Sans" panose="020B0606030504020204" pitchFamily="34" charset="0"/>
                <a:cs typeface="Open Sans" panose="020B0606030504020204" pitchFamily="34" charset="0"/>
              </a:rPr>
              <a:t>Facilitator / Coach</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Explain the Test &amp; Improve process, timings and assign reviewing roles. </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Manage the conversation and time for each step.</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Instruct participants to enter their questions, vulnerabilities and recommendations at the appropriate time.</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Remind people to stop entering information when the time is up.</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Capture additional recommendations during the final conversation that may be missed.</a:t>
            </a:r>
            <a:br>
              <a:rPr lang="en-US" sz="1050" dirty="0">
                <a:solidFill>
                  <a:schemeClr val="bg1"/>
                </a:solidFill>
                <a:ea typeface="Open Sans" panose="020B0606030504020204" pitchFamily="34" charset="0"/>
                <a:cs typeface="Open Sans" panose="020B0606030504020204" pitchFamily="34" charset="0"/>
              </a:rPr>
            </a:br>
            <a:br>
              <a:rPr lang="en-US" sz="1050" dirty="0">
                <a:solidFill>
                  <a:schemeClr val="bg1"/>
                </a:solidFill>
                <a:ea typeface="Open Sans" panose="020B0606030504020204" pitchFamily="34" charset="0"/>
                <a:cs typeface="Open Sans" panose="020B0606030504020204" pitchFamily="34" charset="0"/>
              </a:rPr>
            </a:br>
            <a:r>
              <a:rPr lang="en-US" sz="1050" dirty="0">
                <a:solidFill>
                  <a:schemeClr val="bg1"/>
                </a:solidFill>
                <a:ea typeface="Open Sans" panose="020B0606030504020204" pitchFamily="34" charset="0"/>
                <a:cs typeface="Open Sans" panose="020B0606030504020204" pitchFamily="34" charset="0"/>
              </a:rPr>
              <a:t>Presenter(s)</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Launch the Test &amp; Improve session to begin.</a:t>
            </a:r>
          </a:p>
          <a:p>
            <a:pPr marL="171450" indent="-17145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Present, answer questions, share vulnerabilities, and lead off the recommendations section as directed by the facilitator/coach.</a:t>
            </a:r>
            <a:br>
              <a:rPr lang="en-US" sz="1050" dirty="0">
                <a:solidFill>
                  <a:schemeClr val="bg1"/>
                </a:solidFill>
                <a:ea typeface="Open Sans" panose="020B0606030504020204" pitchFamily="34" charset="0"/>
                <a:cs typeface="Open Sans" panose="020B0606030504020204" pitchFamily="34" charset="0"/>
              </a:rPr>
            </a:br>
            <a:endParaRPr lang="en-US" sz="1050" dirty="0">
              <a:solidFill>
                <a:schemeClr val="bg1"/>
              </a:solidFill>
              <a:ea typeface="Open Sans" panose="020B0606030504020204" pitchFamily="34" charset="0"/>
              <a:cs typeface="Open Sans" panose="020B0606030504020204" pitchFamily="34" charset="0"/>
            </a:endParaRPr>
          </a:p>
          <a:p>
            <a:pPr marL="0" indent="0" defTabSz="457200">
              <a:lnSpc>
                <a:spcPct val="100000"/>
              </a:lnSpc>
              <a:spcBef>
                <a:spcPts val="0"/>
              </a:spcBef>
              <a:buNone/>
            </a:pPr>
            <a:r>
              <a:rPr lang="en-US" sz="1050" dirty="0">
                <a:solidFill>
                  <a:schemeClr val="bg1"/>
                </a:solidFill>
                <a:ea typeface="Open Sans" panose="020B0606030504020204" pitchFamily="34" charset="0"/>
                <a:cs typeface="Open Sans" panose="020B0606030504020204" pitchFamily="34" charset="0"/>
              </a:rPr>
              <a:t>Reviewers</a:t>
            </a:r>
          </a:p>
          <a:p>
            <a:pPr marL="193675" indent="-193675"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View the opportunity on the presenting screen while the opportunity owner is presenting. Remain on the presenters screen unless you have two screens available to display both simultaneously.</a:t>
            </a:r>
          </a:p>
          <a:p>
            <a:pPr marL="0" defTabSz="457200">
              <a:lnSpc>
                <a:spcPct val="100000"/>
              </a:lnSpc>
              <a:spcBef>
                <a:spcPts val="0"/>
              </a:spcBef>
            </a:pPr>
            <a:r>
              <a:rPr lang="en-US" sz="1050" dirty="0">
                <a:solidFill>
                  <a:schemeClr val="bg1"/>
                </a:solidFill>
                <a:ea typeface="Open Sans" panose="020B0606030504020204" pitchFamily="34" charset="0"/>
                <a:cs typeface="Open Sans" panose="020B0606030504020204" pitchFamily="34" charset="0"/>
              </a:rPr>
              <a:t>Use your phone or computer to enter your questions, vulnerabilities, and recommendations as directed.</a:t>
            </a:r>
          </a:p>
        </p:txBody>
      </p:sp>
      <p:graphicFrame>
        <p:nvGraphicFramePr>
          <p:cNvPr id="38" name="Table 37">
            <a:extLst>
              <a:ext uri="{FF2B5EF4-FFF2-40B4-BE49-F238E27FC236}">
                <a16:creationId xmlns:a16="http://schemas.microsoft.com/office/drawing/2014/main" id="{F647BB0F-60C8-064D-88FA-455EFBDC8D05}"/>
              </a:ext>
            </a:extLst>
          </p:cNvPr>
          <p:cNvGraphicFramePr>
            <a:graphicFrameLocks noGrp="1"/>
          </p:cNvGraphicFramePr>
          <p:nvPr>
            <p:extLst>
              <p:ext uri="{D42A27DB-BD31-4B8C-83A1-F6EECF244321}">
                <p14:modId xmlns:p14="http://schemas.microsoft.com/office/powerpoint/2010/main" val="3520756792"/>
              </p:ext>
            </p:extLst>
          </p:nvPr>
        </p:nvGraphicFramePr>
        <p:xfrm>
          <a:off x="466775" y="6657043"/>
          <a:ext cx="6808449" cy="2596896"/>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06329998"/>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35630269"/>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987799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754745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18341226"/>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913108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94538381"/>
                  </a:ext>
                </a:extLst>
              </a:tr>
            </a:tbl>
          </a:graphicData>
        </a:graphic>
      </p:graphicFrame>
      <p:sp>
        <p:nvSpPr>
          <p:cNvPr id="12" name="TextBox 11">
            <a:extLst>
              <a:ext uri="{FF2B5EF4-FFF2-40B4-BE49-F238E27FC236}">
                <a16:creationId xmlns:a16="http://schemas.microsoft.com/office/drawing/2014/main" id="{6B017893-814A-4A66-AB79-B5967CD17649}"/>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22</a:t>
            </a:r>
          </a:p>
        </p:txBody>
      </p:sp>
      <p:pic>
        <p:nvPicPr>
          <p:cNvPr id="2" name="Picture 1">
            <a:extLst>
              <a:ext uri="{FF2B5EF4-FFF2-40B4-BE49-F238E27FC236}">
                <a16:creationId xmlns:a16="http://schemas.microsoft.com/office/drawing/2014/main" id="{EBB35C63-12DC-074B-833E-5702CE78CAC2}"/>
              </a:ext>
            </a:extLst>
          </p:cNvPr>
          <p:cNvPicPr>
            <a:picLocks noChangeAspect="1"/>
          </p:cNvPicPr>
          <p:nvPr/>
        </p:nvPicPr>
        <p:blipFill>
          <a:blip r:embed="rId2"/>
          <a:stretch>
            <a:fillRect/>
          </a:stretch>
        </p:blipFill>
        <p:spPr>
          <a:xfrm>
            <a:off x="2449189" y="1314918"/>
            <a:ext cx="4787660" cy="1696178"/>
          </a:xfrm>
          <a:prstGeom prst="rect">
            <a:avLst/>
          </a:prstGeom>
        </p:spPr>
      </p:pic>
      <p:sp>
        <p:nvSpPr>
          <p:cNvPr id="14" name="TextBox 13">
            <a:extLst>
              <a:ext uri="{FF2B5EF4-FFF2-40B4-BE49-F238E27FC236}">
                <a16:creationId xmlns:a16="http://schemas.microsoft.com/office/drawing/2014/main" id="{5C18B8BF-F339-4A9E-A82E-95C06BD38993}"/>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C6559631-7CCA-4C21-A3C4-90D31EA9B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 mug&#10;&#10;Description automatically generated">
            <a:extLst>
              <a:ext uri="{FF2B5EF4-FFF2-40B4-BE49-F238E27FC236}">
                <a16:creationId xmlns:a16="http://schemas.microsoft.com/office/drawing/2014/main" id="{D8EE9F02-B22D-4CEC-8813-A107710A7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57304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A00C3F-A383-2F4C-A1DD-9008BF983704}"/>
              </a:ext>
            </a:extLst>
          </p:cNvPr>
          <p:cNvSpPr>
            <a:spLocks noGrp="1"/>
          </p:cNvSpPr>
          <p:nvPr>
            <p:ph type="title"/>
          </p:nvPr>
        </p:nvSpPr>
        <p:spPr>
          <a:xfrm>
            <a:off x="478155" y="6938919"/>
            <a:ext cx="6703695" cy="338554"/>
          </a:xfrm>
        </p:spPr>
        <p:txBody>
          <a:bodyPr>
            <a:normAutofit/>
          </a:bodyPr>
          <a:lstStyle/>
          <a:p>
            <a:r>
              <a:rPr lang="en-US" sz="1200" dirty="0">
                <a:latin typeface="+mn-lt"/>
                <a:ea typeface="Open Sans" panose="020B0606030504020204" pitchFamily="34" charset="0"/>
                <a:cs typeface="Open Sans" panose="020B0606030504020204" pitchFamily="34" charset="0"/>
              </a:rPr>
              <a:t>TeamView Coaching Questions</a:t>
            </a:r>
          </a:p>
        </p:txBody>
      </p:sp>
      <p:graphicFrame>
        <p:nvGraphicFramePr>
          <p:cNvPr id="11" name="Table 10">
            <a:extLst>
              <a:ext uri="{FF2B5EF4-FFF2-40B4-BE49-F238E27FC236}">
                <a16:creationId xmlns:a16="http://schemas.microsoft.com/office/drawing/2014/main" id="{24A5FA69-AD08-374D-BEE2-A8C8738C0DE3}"/>
              </a:ext>
            </a:extLst>
          </p:cNvPr>
          <p:cNvGraphicFramePr>
            <a:graphicFrameLocks noGrp="1"/>
          </p:cNvGraphicFramePr>
          <p:nvPr>
            <p:extLst>
              <p:ext uri="{D42A27DB-BD31-4B8C-83A1-F6EECF244321}">
                <p14:modId xmlns:p14="http://schemas.microsoft.com/office/powerpoint/2010/main" val="2730060182"/>
              </p:ext>
            </p:extLst>
          </p:nvPr>
        </p:nvGraphicFramePr>
        <p:xfrm>
          <a:off x="506095" y="7270906"/>
          <a:ext cx="6766560" cy="1455420"/>
        </p:xfrm>
        <a:graphic>
          <a:graphicData uri="http://schemas.openxmlformats.org/drawingml/2006/table">
            <a:tbl>
              <a:tblPr firstRow="1" bandRow="1">
                <a:tableStyleId>{69012ECD-51FC-41F1-AA8D-1B2483CD663E}</a:tableStyleId>
              </a:tblPr>
              <a:tblGrid>
                <a:gridCol w="6766560">
                  <a:extLst>
                    <a:ext uri="{9D8B030D-6E8A-4147-A177-3AD203B41FA5}">
                      <a16:colId xmlns:a16="http://schemas.microsoft.com/office/drawing/2014/main" val="1157125791"/>
                    </a:ext>
                  </a:extLst>
                </a:gridCol>
              </a:tblGrid>
              <a:tr h="0">
                <a:tc>
                  <a:txBody>
                    <a:bodyPr/>
                    <a:lstStyle/>
                    <a:p>
                      <a:r>
                        <a:rPr lang="en-US" sz="1000" b="1" i="0" dirty="0">
                          <a:latin typeface="Open Sans" panose="020B0606030504020204" pitchFamily="34" charset="0"/>
                          <a:ea typeface="Open Sans" panose="020B0606030504020204" pitchFamily="34" charset="0"/>
                          <a:cs typeface="Open Sans" panose="020B0606030504020204" pitchFamily="34" charset="0"/>
                        </a:rPr>
                        <a:t>Questions You Might Ask</a:t>
                      </a:r>
                    </a:p>
                  </a:txBody>
                  <a:tcPr/>
                </a:tc>
                <a:extLst>
                  <a:ext uri="{0D108BD9-81ED-4DB2-BD59-A6C34878D82A}">
                    <a16:rowId xmlns:a16="http://schemas.microsoft.com/office/drawing/2014/main" val="3198420301"/>
                  </a:ext>
                </a:extLst>
              </a:tr>
              <a:tr h="370840">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solid are the deals in each pipeline category; i.e. Commit, Upside, Best Case? Review the opportunities within each category.</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Progress and Plan Status of my team’s Key Deals, and is the revenue team aligned on what to do next?</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Which deals are at risk? Are there mid-to-late stage deals with low progress on Plan Status, for example.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key changes have there been on the important deals? (check Opportunity History)</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there a clear plan of action for the opportunities marked for special attention?</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Have my team’s Test &amp; Improve reviews been scheduled?</a:t>
                      </a:r>
                    </a:p>
                  </a:txBody>
                  <a:tcPr/>
                </a:tc>
                <a:extLst>
                  <a:ext uri="{0D108BD9-81ED-4DB2-BD59-A6C34878D82A}">
                    <a16:rowId xmlns:a16="http://schemas.microsoft.com/office/drawing/2014/main" val="1466057378"/>
                  </a:ext>
                </a:extLst>
              </a:tr>
            </a:tbl>
          </a:graphicData>
        </a:graphic>
      </p:graphicFrame>
      <p:sp>
        <p:nvSpPr>
          <p:cNvPr id="13" name="TextBox 12">
            <a:extLst>
              <a:ext uri="{FF2B5EF4-FFF2-40B4-BE49-F238E27FC236}">
                <a16:creationId xmlns:a16="http://schemas.microsoft.com/office/drawing/2014/main" id="{E7EB5C4E-95C9-4EB6-AD2B-A2051EEBC971}"/>
              </a:ext>
            </a:extLst>
          </p:cNvPr>
          <p:cNvSpPr txBox="1"/>
          <p:nvPr/>
        </p:nvSpPr>
        <p:spPr>
          <a:xfrm>
            <a:off x="382906" y="830881"/>
            <a:ext cx="6932294" cy="2085186"/>
          </a:xfrm>
          <a:prstGeom prst="rect">
            <a:avLst/>
          </a:prstGeom>
          <a:noFill/>
        </p:spPr>
        <p:txBody>
          <a:bodyPr wrap="square" rtlCol="0">
            <a:spAutoFit/>
          </a:bodyPr>
          <a:lstStyle/>
          <a:p>
            <a:r>
              <a:rPr lang="en-US" sz="1200" b="1" dirty="0">
                <a:ea typeface="Open Sans Semibold" panose="020B0706030804020204" pitchFamily="34" charset="0"/>
                <a:cs typeface="Open Sans Semibold" panose="020B0706030804020204" pitchFamily="34" charset="0"/>
              </a:rPr>
              <a:t>TeamView</a:t>
            </a:r>
          </a:p>
          <a:p>
            <a:r>
              <a:rPr lang="en-US" sz="1050" dirty="0">
                <a:ea typeface="Open Sans" panose="020B0606030504020204" pitchFamily="34" charset="0"/>
                <a:cs typeface="Open Sans" panose="020B0606030504020204" pitchFamily="34" charset="0"/>
              </a:rPr>
              <a:t>To optimize customer revenue, a sales leader needs to focus resource investments for each opportunity in their pipeline. TeamView provides insightful ways of looking at your sales pipeline, so that you are well prepared for revenue team meetings and have all the data you need for forecasting and reporting to higher management. </a:t>
            </a:r>
          </a:p>
          <a:p>
            <a:endParaRPr lang="en-US" sz="1050" dirty="0">
              <a:ea typeface="Open Sans" panose="020B0606030504020204" pitchFamily="34" charset="0"/>
              <a:cs typeface="Open Sans" panose="020B0606030504020204" pitchFamily="34" charset="0"/>
            </a:endParaRPr>
          </a:p>
          <a:p>
            <a:r>
              <a:rPr lang="en-US" sz="1050" dirty="0">
                <a:ea typeface="Open Sans" panose="020B0606030504020204" pitchFamily="34" charset="0"/>
                <a:cs typeface="Open Sans" panose="020B0606030504020204" pitchFamily="34" charset="0"/>
              </a:rPr>
              <a:t>TeamView helps you to see:</a:t>
            </a:r>
          </a:p>
          <a:p>
            <a:pPr marL="171450" indent="-171450">
              <a:buFont typeface="Arial" panose="020B0604020202020204" pitchFamily="34" charset="0"/>
              <a:buChar char="•"/>
            </a:pPr>
            <a:r>
              <a:rPr lang="en-US" sz="1050" dirty="0">
                <a:ea typeface="Open Sans" panose="020B0606030504020204" pitchFamily="34" charset="0"/>
                <a:cs typeface="Open Sans" panose="020B0606030504020204" pitchFamily="34" charset="0"/>
              </a:rPr>
              <a:t>How opportunities are progressing,</a:t>
            </a:r>
          </a:p>
          <a:p>
            <a:pPr marL="171450" indent="-171450">
              <a:buFont typeface="Arial" panose="020B0604020202020204" pitchFamily="34" charset="0"/>
              <a:buChar char="•"/>
            </a:pPr>
            <a:r>
              <a:rPr lang="en-US" sz="1050" dirty="0">
                <a:ea typeface="Open Sans" panose="020B0606030504020204" pitchFamily="34" charset="0"/>
                <a:cs typeface="Open Sans" panose="020B0606030504020204" pitchFamily="34" charset="0"/>
              </a:rPr>
              <a:t>Which opportunities need attention, and</a:t>
            </a:r>
          </a:p>
          <a:p>
            <a:pPr marL="171450" indent="-171450">
              <a:buFont typeface="Arial" panose="020B0604020202020204" pitchFamily="34" charset="0"/>
              <a:buChar char="•"/>
            </a:pPr>
            <a:r>
              <a:rPr lang="en-US" sz="1050" dirty="0">
                <a:ea typeface="Open Sans" panose="020B0606030504020204" pitchFamily="34" charset="0"/>
                <a:cs typeface="Open Sans" panose="020B0606030504020204" pitchFamily="34" charset="0"/>
              </a:rPr>
              <a:t>When a seller’s opportunity needs your coaching and support.</a:t>
            </a:r>
          </a:p>
          <a:p>
            <a:endParaRPr lang="en-US" sz="1050" dirty="0">
              <a:ea typeface="Open Sans" panose="020B0606030504020204" pitchFamily="34" charset="0"/>
              <a:cs typeface="Open Sans" panose="020B0606030504020204" pitchFamily="34" charset="0"/>
            </a:endParaRPr>
          </a:p>
          <a:p>
            <a:r>
              <a:rPr lang="en-US" sz="1050" dirty="0">
                <a:ea typeface="Open Sans" panose="020B0606030504020204" pitchFamily="34" charset="0"/>
                <a:cs typeface="Open Sans" panose="020B0606030504020204" pitchFamily="34" charset="0"/>
              </a:rPr>
              <a:t>Collaborate with your revenue team to improve productivity. For example, assess your team’s pipeline in advance of a call, mark the deals you want to review, and focus on those during the call.</a:t>
            </a:r>
          </a:p>
        </p:txBody>
      </p:sp>
      <p:sp>
        <p:nvSpPr>
          <p:cNvPr id="16" name="TextBox 15">
            <a:extLst>
              <a:ext uri="{FF2B5EF4-FFF2-40B4-BE49-F238E27FC236}">
                <a16:creationId xmlns:a16="http://schemas.microsoft.com/office/drawing/2014/main" id="{D072FFD9-0A6A-4663-B3B3-E0500F94FF0C}"/>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23</a:t>
            </a:r>
          </a:p>
        </p:txBody>
      </p:sp>
      <p:grpSp>
        <p:nvGrpSpPr>
          <p:cNvPr id="3" name="Group 2">
            <a:extLst>
              <a:ext uri="{FF2B5EF4-FFF2-40B4-BE49-F238E27FC236}">
                <a16:creationId xmlns:a16="http://schemas.microsoft.com/office/drawing/2014/main" id="{D6A88BD0-BA40-B346-A455-743EA0011E12}"/>
              </a:ext>
            </a:extLst>
          </p:cNvPr>
          <p:cNvGrpSpPr/>
          <p:nvPr/>
        </p:nvGrpSpPr>
        <p:grpSpPr>
          <a:xfrm>
            <a:off x="465773" y="2886721"/>
            <a:ext cx="6766560" cy="3931920"/>
            <a:chOff x="472025" y="1684508"/>
            <a:chExt cx="6662199" cy="3840480"/>
          </a:xfrm>
        </p:grpSpPr>
        <p:sp>
          <p:nvSpPr>
            <p:cNvPr id="14" name="Rectangle: Rounded Corners 7">
              <a:extLst>
                <a:ext uri="{FF2B5EF4-FFF2-40B4-BE49-F238E27FC236}">
                  <a16:creationId xmlns:a16="http://schemas.microsoft.com/office/drawing/2014/main" id="{EB0EACEA-576B-4BBA-82D0-DC91558E4F0D}"/>
                </a:ext>
              </a:extLst>
            </p:cNvPr>
            <p:cNvSpPr/>
            <p:nvPr/>
          </p:nvSpPr>
          <p:spPr>
            <a:xfrm>
              <a:off x="472025" y="1684508"/>
              <a:ext cx="6662199" cy="384048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771F2EE-E5D6-DB4B-A97D-C5B1052B9063}"/>
                </a:ext>
              </a:extLst>
            </p:cNvPr>
            <p:cNvPicPr>
              <a:picLocks noChangeAspect="1"/>
            </p:cNvPicPr>
            <p:nvPr/>
          </p:nvPicPr>
          <p:blipFill>
            <a:blip r:embed="rId2"/>
            <a:stretch>
              <a:fillRect/>
            </a:stretch>
          </p:blipFill>
          <p:spPr>
            <a:xfrm>
              <a:off x="562219" y="1776172"/>
              <a:ext cx="6453350" cy="3657600"/>
            </a:xfrm>
            <a:prstGeom prst="rect">
              <a:avLst/>
            </a:prstGeom>
          </p:spPr>
        </p:pic>
      </p:grpSp>
      <p:graphicFrame>
        <p:nvGraphicFramePr>
          <p:cNvPr id="12" name="Table 11">
            <a:extLst>
              <a:ext uri="{FF2B5EF4-FFF2-40B4-BE49-F238E27FC236}">
                <a16:creationId xmlns:a16="http://schemas.microsoft.com/office/drawing/2014/main" id="{184FD0AE-BF1E-0649-9030-E72BDF9B0C6C}"/>
              </a:ext>
            </a:extLst>
          </p:cNvPr>
          <p:cNvGraphicFramePr>
            <a:graphicFrameLocks noGrp="1"/>
          </p:cNvGraphicFramePr>
          <p:nvPr>
            <p:extLst>
              <p:ext uri="{D42A27DB-BD31-4B8C-83A1-F6EECF244321}">
                <p14:modId xmlns:p14="http://schemas.microsoft.com/office/powerpoint/2010/main" val="1835321072"/>
              </p:ext>
            </p:extLst>
          </p:nvPr>
        </p:nvGraphicFramePr>
        <p:xfrm>
          <a:off x="464585" y="8927856"/>
          <a:ext cx="6808449" cy="324612"/>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7547457"/>
                  </a:ext>
                </a:extLst>
              </a:tr>
            </a:tbl>
          </a:graphicData>
        </a:graphic>
      </p:graphicFrame>
      <p:sp>
        <p:nvSpPr>
          <p:cNvPr id="18" name="TextBox 17">
            <a:extLst>
              <a:ext uri="{FF2B5EF4-FFF2-40B4-BE49-F238E27FC236}">
                <a16:creationId xmlns:a16="http://schemas.microsoft.com/office/drawing/2014/main" id="{1F85D839-521F-4FF2-94DF-B9A1ABA5E02B}"/>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7" name="Picture 2" descr="Altify | Customer Revenue Optimization &amp; Account Planning">
            <a:extLst>
              <a:ext uri="{FF2B5EF4-FFF2-40B4-BE49-F238E27FC236}">
                <a16:creationId xmlns:a16="http://schemas.microsoft.com/office/drawing/2014/main" id="{A4EBC4C0-CEBB-4707-BCA2-1F4B2EC1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drawing, mug&#10;&#10;Description automatically generated">
            <a:extLst>
              <a:ext uri="{FF2B5EF4-FFF2-40B4-BE49-F238E27FC236}">
                <a16:creationId xmlns:a16="http://schemas.microsoft.com/office/drawing/2014/main" id="{E3077508-1D25-4C87-9DBC-26C74B4D2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91792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10B62B9-3362-4CF5-BFA8-BDBDACB8E128}"/>
              </a:ext>
            </a:extLst>
          </p:cNvPr>
          <p:cNvGraphicFramePr>
            <a:graphicFrameLocks noGrp="1"/>
          </p:cNvGraphicFramePr>
          <p:nvPr/>
        </p:nvGraphicFramePr>
        <p:xfrm>
          <a:off x="470175" y="1472128"/>
          <a:ext cx="6808449" cy="7790688"/>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9914036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170510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755026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05970340"/>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9091087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43954614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84478303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84777206"/>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45855514"/>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42905146"/>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32897590"/>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611827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49684994"/>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141143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06329998"/>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35630269"/>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0987799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66046952"/>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70450701"/>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827921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7491913"/>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90423667"/>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76990645"/>
                  </a:ext>
                </a:extLst>
              </a:tr>
              <a:tr h="27432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660774450"/>
                  </a:ext>
                </a:extLst>
              </a:tr>
            </a:tbl>
          </a:graphicData>
        </a:graphic>
      </p:graphicFrame>
      <p:sp>
        <p:nvSpPr>
          <p:cNvPr id="9" name="TextBox 8">
            <a:extLst>
              <a:ext uri="{FF2B5EF4-FFF2-40B4-BE49-F238E27FC236}">
                <a16:creationId xmlns:a16="http://schemas.microsoft.com/office/drawing/2014/main" id="{74E64C57-56BB-4BE3-9AC1-22349593252B}"/>
              </a:ext>
            </a:extLst>
          </p:cNvPr>
          <p:cNvSpPr txBox="1"/>
          <p:nvPr/>
        </p:nvSpPr>
        <p:spPr>
          <a:xfrm>
            <a:off x="457200" y="9650656"/>
            <a:ext cx="68580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24</a:t>
            </a: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C71764A-45CA-493C-B826-26D35F169309}"/>
              </a:ext>
            </a:extLst>
          </p:cNvPr>
          <p:cNvSpPr txBox="1"/>
          <p:nvPr/>
        </p:nvSpPr>
        <p:spPr>
          <a:xfrm>
            <a:off x="382905" y="316982"/>
            <a:ext cx="66446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Win Deals That Matter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Best Practices and Coaching Guide</a:t>
            </a:r>
          </a:p>
        </p:txBody>
      </p:sp>
      <p:pic>
        <p:nvPicPr>
          <p:cNvPr id="8" name="Picture 2" descr="Altify | Customer Revenue Optimization &amp; Account Planning">
            <a:extLst>
              <a:ext uri="{FF2B5EF4-FFF2-40B4-BE49-F238E27FC236}">
                <a16:creationId xmlns:a16="http://schemas.microsoft.com/office/drawing/2014/main" id="{11BAA41E-CFAC-4A4E-A3C0-3F67DC853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 mug&#10;&#10;Description automatically generated">
            <a:extLst>
              <a:ext uri="{FF2B5EF4-FFF2-40B4-BE49-F238E27FC236}">
                <a16:creationId xmlns:a16="http://schemas.microsoft.com/office/drawing/2014/main" id="{995A659C-5F9D-4075-A463-4F0E4603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418211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0A6783A-BD97-4C68-A8FA-D3F126FA3166}"/>
              </a:ext>
            </a:extLst>
          </p:cNvPr>
          <p:cNvSpPr/>
          <p:nvPr/>
        </p:nvSpPr>
        <p:spPr>
          <a:xfrm>
            <a:off x="331989" y="1299036"/>
            <a:ext cx="7125451" cy="5388983"/>
          </a:xfrm>
          <a:prstGeom prst="roundRect">
            <a:avLst>
              <a:gd name="adj" fmla="val 22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CDBBD22-49FF-4B90-8B05-3987EA08267A}"/>
              </a:ext>
            </a:extLst>
          </p:cNvPr>
          <p:cNvSpPr txBox="1"/>
          <p:nvPr/>
        </p:nvSpPr>
        <p:spPr>
          <a:xfrm>
            <a:off x="396239" y="1386568"/>
            <a:ext cx="6857999" cy="53014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Open Sans Semibold" panose="020B0706030804020204" pitchFamily="34" charset="0"/>
                <a:cs typeface="Open Sans Semibold" panose="020B0706030804020204" pitchFamily="34" charset="0"/>
              </a:rPr>
              <a:t>Resources</a:t>
            </a:r>
          </a:p>
          <a:p>
            <a:pPr lvl="0"/>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Many additional resources are available to support your usage of Spark. </a:t>
            </a:r>
          </a:p>
          <a:p>
            <a:pPr lvl="0"/>
            <a:endParaRPr lang="en-US" sz="1050" dirty="0">
              <a:solidFill>
                <a:prstClr val="black"/>
              </a:solidFill>
              <a:ea typeface="Open Sans" panose="020B0606030504020204" pitchFamily="34" charset="0"/>
              <a:cs typeface="Open Sans" panose="020B0606030504020204" pitchFamily="34" charset="0"/>
            </a:endParaRPr>
          </a:p>
          <a:p>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www</a:t>
            </a:r>
            <a:r>
              <a:rPr lang="en-US" sz="1050" dirty="0">
                <a:solidFill>
                  <a:prstClr val="black"/>
                </a:solidFill>
                <a:ea typeface="Open Sans" panose="020B0606030504020204" pitchFamily="34" charset="0"/>
                <a:cs typeface="Open Sans" panose="020B0606030504020204" pitchFamily="34" charset="0"/>
              </a:rPr>
              <a:t>.</a:t>
            </a:r>
            <a:r>
              <a:rPr lang="en-US" sz="1050" dirty="0" err="1">
                <a:solidFill>
                  <a:prstClr val="black"/>
                </a:solidFill>
                <a:ea typeface="Open Sans" panose="020B0606030504020204" pitchFamily="34" charset="0"/>
                <a:cs typeface="Open Sans" panose="020B0606030504020204" pitchFamily="34" charset="0"/>
              </a:rPr>
              <a:t>uplandsoftware.com</a:t>
            </a:r>
            <a:r>
              <a:rPr lang="en-US" sz="1050" dirty="0">
                <a:solidFill>
                  <a:prstClr val="black"/>
                </a:solidFill>
                <a:ea typeface="Open Sans" panose="020B0606030504020204" pitchFamily="34" charset="0"/>
                <a:cs typeface="Open Sans" panose="020B0606030504020204" pitchFamily="34" charset="0"/>
              </a:rPr>
              <a:t>/</a:t>
            </a:r>
            <a:r>
              <a:rPr lang="en-US" sz="1050" dirty="0" err="1">
                <a:solidFill>
                  <a:prstClr val="black"/>
                </a:solidFill>
                <a:ea typeface="Open Sans" panose="020B0606030504020204" pitchFamily="34" charset="0"/>
                <a:cs typeface="Open Sans" panose="020B0606030504020204" pitchFamily="34" charset="0"/>
              </a:rPr>
              <a:t>altify</a:t>
            </a:r>
            <a:r>
              <a:rPr lang="en-US" sz="1050" dirty="0">
                <a:solidFill>
                  <a:prstClr val="black"/>
                </a:solidFill>
                <a:ea typeface="Open Sans" panose="020B0606030504020204" pitchFamily="34" charset="0"/>
                <a:cs typeface="Open Sans" panose="020B0606030504020204" pitchFamily="34" charset="0"/>
              </a:rPr>
              <a:t>/</a:t>
            </a:r>
            <a:endPar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Our website provides access to webinars, podcasts, videos, and publications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related to the Altify methodology and software. </a:t>
            </a:r>
          </a:p>
          <a:p>
            <a:pPr lvl="0"/>
            <a:endPar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Altify Learning</a:t>
            </a:r>
          </a:p>
          <a:p>
            <a:pPr lvl="0"/>
            <a:r>
              <a:rPr lang="en-US" sz="1050" dirty="0">
                <a:solidFill>
                  <a:prstClr val="black"/>
                </a:solidFill>
                <a:ea typeface="Open Sans" panose="020B0606030504020204" pitchFamily="34" charset="0"/>
                <a:cs typeface="Open Sans" panose="020B0606030504020204" pitchFamily="34" charset="0"/>
              </a:rPr>
              <a:t>Altify Learning is a guided way to understand how Upland Altify software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can help you:</a:t>
            </a:r>
          </a:p>
          <a:p>
            <a:pPr marL="171450" lvl="0" indent="-17145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win the deals that matter</a:t>
            </a:r>
          </a:p>
          <a:p>
            <a:pPr marL="171450" lvl="0" indent="-171450">
              <a:buFont typeface="Arial" panose="020B0604020202020204" pitchFamily="34" charset="0"/>
              <a:buChar char="•"/>
            </a:pPr>
            <a:r>
              <a:rPr lang="en-US" sz="1050" dirty="0">
                <a:solidFill>
                  <a:prstClr val="black"/>
                </a:solidFill>
                <a:ea typeface="Open Sans" panose="020B0606030504020204" pitchFamily="34" charset="0"/>
                <a:cs typeface="Open Sans" panose="020B0606030504020204" pitchFamily="34" charset="0"/>
              </a:rPr>
              <a:t>grow revenue in key accounts</a:t>
            </a:r>
          </a:p>
          <a:p>
            <a:pPr lvl="0"/>
            <a:r>
              <a:rPr lang="en-US" sz="1050" dirty="0">
                <a:solidFill>
                  <a:prstClr val="black"/>
                </a:solidFill>
                <a:ea typeface="Open Sans" panose="020B0606030504020204" pitchFamily="34" charset="0"/>
                <a:cs typeface="Open Sans" panose="020B0606030504020204" pitchFamily="34" charset="0"/>
              </a:rPr>
              <a:t>Each course's modules take you through aspects of Upland Altify’s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proven best practices for your accounts and opportunities. The first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unit of each module gives you the big picture. Subsequent units cover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specific things you can do in the software.</a:t>
            </a:r>
          </a:p>
          <a:p>
            <a:pPr lvl="0"/>
            <a:endParaRPr lang="en-US" sz="1050" dirty="0">
              <a:solidFill>
                <a:prstClr val="black"/>
              </a:solidFill>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Altify Online Help</a:t>
            </a:r>
          </a:p>
          <a:p>
            <a:pPr lvl="0"/>
            <a:r>
              <a:rPr lang="en-US" sz="1050" dirty="0">
                <a:solidFill>
                  <a:prstClr val="black"/>
                </a:solidFill>
                <a:ea typeface="Open Sans" panose="020B0606030504020204" pitchFamily="34" charset="0"/>
                <a:cs typeface="Open Sans" panose="020B0606030504020204" pitchFamily="34" charset="0"/>
              </a:rPr>
              <a:t>Altify software includes interactive online help that provides answers to </a:t>
            </a:r>
            <a:br>
              <a:rPr lang="en-US" sz="1050" dirty="0">
                <a:solidFill>
                  <a:prstClr val="black"/>
                </a:solidFill>
                <a:ea typeface="Open Sans" panose="020B0606030504020204" pitchFamily="34" charset="0"/>
                <a:cs typeface="Open Sans" panose="020B0606030504020204" pitchFamily="34" charset="0"/>
              </a:rPr>
            </a:br>
            <a:r>
              <a:rPr lang="en-US" sz="1050" dirty="0">
                <a:solidFill>
                  <a:prstClr val="black"/>
                </a:solidFill>
                <a:ea typeface="Open Sans" panose="020B0606030504020204" pitchFamily="34" charset="0"/>
                <a:cs typeface="Open Sans" panose="020B0606030504020204" pitchFamily="34" charset="0"/>
              </a:rPr>
              <a:t>the most common questions. </a:t>
            </a:r>
          </a:p>
          <a:p>
            <a:pPr lvl="0"/>
            <a:endParaRPr lang="en-US" sz="1050" dirty="0">
              <a:solidFill>
                <a:prstClr val="black"/>
              </a:solidFill>
              <a:ea typeface="Open Sans" panose="020B0606030504020204" pitchFamily="34" charset="0"/>
              <a:cs typeface="Open Sans" panose="020B0606030504020204" pitchFamily="34" charset="0"/>
            </a:endParaRPr>
          </a:p>
          <a:p>
            <a:pPr lvl="0"/>
            <a:r>
              <a:rPr lang="en-US" sz="1050" dirty="0">
                <a:solidFill>
                  <a:prstClr val="black"/>
                </a:solidFill>
                <a:ea typeface="Open Sans" panose="020B0606030504020204" pitchFamily="34" charset="0"/>
                <a:cs typeface="Open Sans" panose="020B0606030504020204" pitchFamily="34" charset="0"/>
              </a:rPr>
              <a:t>Click on the         in</a:t>
            </a:r>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 the upper right-hand corner of the Altify screen, then </a:t>
            </a:r>
          </a:p>
          <a:p>
            <a:pPr lvl="0"/>
            <a:r>
              <a:rPr kumimoji="0" lang="en-US" sz="105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click ‘Online Help’.</a:t>
            </a:r>
          </a:p>
          <a:p>
            <a:pPr lvl="0"/>
            <a:endParaRPr lang="en-US" sz="1000" dirty="0">
              <a:solidFill>
                <a:prstClr val="black"/>
              </a:solidFill>
              <a:ea typeface="Open Sans" panose="020B0606030504020204" pitchFamily="34" charset="0"/>
              <a:cs typeface="Open Sans" panose="020B0606030504020204" pitchFamily="34" charset="0"/>
            </a:endParaRPr>
          </a:p>
          <a:p>
            <a:pPr lvl="0"/>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563EC99-0141-9841-A5B5-672037848604}"/>
              </a:ext>
            </a:extLst>
          </p:cNvPr>
          <p:cNvPicPr>
            <a:picLocks noChangeAspect="1"/>
          </p:cNvPicPr>
          <p:nvPr/>
        </p:nvPicPr>
        <p:blipFill>
          <a:blip r:embed="rId2"/>
          <a:stretch>
            <a:fillRect/>
          </a:stretch>
        </p:blipFill>
        <p:spPr>
          <a:xfrm>
            <a:off x="4720519" y="3142108"/>
            <a:ext cx="2553216" cy="1794090"/>
          </a:xfrm>
          <a:prstGeom prst="rect">
            <a:avLst/>
          </a:prstGeom>
        </p:spPr>
      </p:pic>
      <p:pic>
        <p:nvPicPr>
          <p:cNvPr id="7" name="Picture 6">
            <a:extLst>
              <a:ext uri="{FF2B5EF4-FFF2-40B4-BE49-F238E27FC236}">
                <a16:creationId xmlns:a16="http://schemas.microsoft.com/office/drawing/2014/main" id="{B5475084-50D0-0248-9C98-95CC51F5B9AB}"/>
              </a:ext>
            </a:extLst>
          </p:cNvPr>
          <p:cNvPicPr>
            <a:picLocks noChangeAspect="1"/>
          </p:cNvPicPr>
          <p:nvPr/>
        </p:nvPicPr>
        <p:blipFill>
          <a:blip r:embed="rId3"/>
          <a:stretch>
            <a:fillRect/>
          </a:stretch>
        </p:blipFill>
        <p:spPr>
          <a:xfrm>
            <a:off x="1153424" y="5757696"/>
            <a:ext cx="213624" cy="213624"/>
          </a:xfrm>
          <a:prstGeom prst="rect">
            <a:avLst/>
          </a:prstGeom>
        </p:spPr>
      </p:pic>
      <p:pic>
        <p:nvPicPr>
          <p:cNvPr id="8" name="Picture 7">
            <a:extLst>
              <a:ext uri="{FF2B5EF4-FFF2-40B4-BE49-F238E27FC236}">
                <a16:creationId xmlns:a16="http://schemas.microsoft.com/office/drawing/2014/main" id="{B0562571-1B72-8740-974F-ECEC07CADB38}"/>
              </a:ext>
            </a:extLst>
          </p:cNvPr>
          <p:cNvPicPr>
            <a:picLocks noChangeAspect="1"/>
          </p:cNvPicPr>
          <p:nvPr/>
        </p:nvPicPr>
        <p:blipFill>
          <a:blip r:embed="rId4"/>
          <a:stretch>
            <a:fillRect/>
          </a:stretch>
        </p:blipFill>
        <p:spPr>
          <a:xfrm>
            <a:off x="4720518" y="5107302"/>
            <a:ext cx="2533720" cy="1332559"/>
          </a:xfrm>
          <a:prstGeom prst="rect">
            <a:avLst/>
          </a:prstGeom>
        </p:spPr>
      </p:pic>
      <p:pic>
        <p:nvPicPr>
          <p:cNvPr id="9" name="Picture 2" descr="Altify | Customer Revenue Optimization &amp; Account Planning">
            <a:extLst>
              <a:ext uri="{FF2B5EF4-FFF2-40B4-BE49-F238E27FC236}">
                <a16:creationId xmlns:a16="http://schemas.microsoft.com/office/drawing/2014/main" id="{634833AE-30B9-4656-B1EE-A23793CE0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440" y="933015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2C78D0-CD69-0A45-8665-C7374C33B6D8}"/>
              </a:ext>
            </a:extLst>
          </p:cNvPr>
          <p:cNvPicPr>
            <a:picLocks noChangeAspect="1"/>
          </p:cNvPicPr>
          <p:nvPr/>
        </p:nvPicPr>
        <p:blipFill>
          <a:blip r:embed="rId6"/>
          <a:stretch>
            <a:fillRect/>
          </a:stretch>
        </p:blipFill>
        <p:spPr>
          <a:xfrm>
            <a:off x="4720518" y="1524649"/>
            <a:ext cx="2487168" cy="1391846"/>
          </a:xfrm>
          <a:prstGeom prst="rect">
            <a:avLst/>
          </a:prstGeom>
        </p:spPr>
      </p:pic>
      <p:pic>
        <p:nvPicPr>
          <p:cNvPr id="10" name="Picture 9" descr="A picture containing drawing, mug&#10;&#10;Description automatically generated">
            <a:extLst>
              <a:ext uri="{FF2B5EF4-FFF2-40B4-BE49-F238E27FC236}">
                <a16:creationId xmlns:a16="http://schemas.microsoft.com/office/drawing/2014/main" id="{97F27029-89C2-482F-BB11-5019A6973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55016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ltify | Customer Revenue Optimization &amp; Account Planning">
            <a:extLst>
              <a:ext uri="{FF2B5EF4-FFF2-40B4-BE49-F238E27FC236}">
                <a16:creationId xmlns:a16="http://schemas.microsoft.com/office/drawing/2014/main" id="{F1173981-1722-4797-8BB1-1B4ADB376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BBC5DC-B970-4AEF-851D-5B44E7339678}"/>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sp>
        <p:nvSpPr>
          <p:cNvPr id="6" name="TextBox 5">
            <a:extLst>
              <a:ext uri="{FF2B5EF4-FFF2-40B4-BE49-F238E27FC236}">
                <a16:creationId xmlns:a16="http://schemas.microsoft.com/office/drawing/2014/main" id="{B6875D2B-3F04-4ECE-89AF-5979BC820EEA}"/>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i</a:t>
            </a:r>
          </a:p>
        </p:txBody>
      </p:sp>
      <p:sp>
        <p:nvSpPr>
          <p:cNvPr id="7" name="TextBox 6">
            <a:extLst>
              <a:ext uri="{FF2B5EF4-FFF2-40B4-BE49-F238E27FC236}">
                <a16:creationId xmlns:a16="http://schemas.microsoft.com/office/drawing/2014/main" id="{7FB7B503-7AB4-480C-860D-C225206712EE}"/>
              </a:ext>
            </a:extLst>
          </p:cNvPr>
          <p:cNvSpPr txBox="1"/>
          <p:nvPr/>
        </p:nvSpPr>
        <p:spPr>
          <a:xfrm>
            <a:off x="1059180" y="1571186"/>
            <a:ext cx="5626100" cy="4203330"/>
          </a:xfrm>
          <a:prstGeom prst="rect">
            <a:avLst/>
          </a:prstGeom>
          <a:noFill/>
        </p:spPr>
        <p:txBody>
          <a:bodyPr wrap="square" rtlCol="0">
            <a:spAutoFit/>
          </a:bodyPr>
          <a:lstStyle/>
          <a:p>
            <a:pPr>
              <a:tabLst>
                <a:tab pos="5486400" algn="dec"/>
              </a:tabLst>
            </a:pPr>
            <a:r>
              <a:rPr lang="en-US" sz="2000" dirty="0">
                <a:ea typeface="Open Sans Semibold" panose="020B0706030804020204" pitchFamily="34" charset="0"/>
                <a:cs typeface="Open Sans Semibold" panose="020B0706030804020204" pitchFamily="34" charset="0"/>
              </a:rPr>
              <a:t>TABLE OF CONTENTS</a:t>
            </a:r>
          </a:p>
          <a:p>
            <a:pPr>
              <a:tabLst>
                <a:tab pos="5486400" algn="dec"/>
              </a:tabLst>
            </a:pPr>
            <a:endParaRPr lang="en-US" sz="1200" dirty="0">
              <a:ea typeface="Open Sans" panose="020B0606030504020204" pitchFamily="34" charset="0"/>
              <a:cs typeface="Open Sans" panose="020B0606030504020204" pitchFamily="34" charset="0"/>
            </a:endParaRPr>
          </a:p>
          <a:p>
            <a:pPr>
              <a:lnSpc>
                <a:spcPct val="150000"/>
              </a:lnSpc>
              <a:tabLst>
                <a:tab pos="5486400" algn="dec"/>
              </a:tabLst>
            </a:pPr>
            <a:endParaRPr lang="en-US" sz="1200" dirty="0">
              <a:ea typeface="Open Sans" panose="020B0606030504020204" pitchFamily="34" charset="0"/>
              <a:cs typeface="Open Sans" panose="020B0606030504020204" pitchFamily="34" charset="0"/>
            </a:endParaRPr>
          </a:p>
          <a:p>
            <a:pPr>
              <a:lnSpc>
                <a:spcPct val="150000"/>
              </a:lnSpc>
              <a:tabLst>
                <a:tab pos="5486400" algn="dec"/>
              </a:tabLst>
            </a:pPr>
            <a:r>
              <a:rPr lang="en-US" sz="1400" dirty="0">
                <a:ea typeface="Open Sans Semibold" panose="020B0706030804020204" pitchFamily="34" charset="0"/>
                <a:cs typeface="Open Sans Semibold" panose="020B0706030804020204" pitchFamily="34" charset="0"/>
              </a:rPr>
              <a:t>Spark Best Practices and Coaching Guide</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Insight Map</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1</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Relationship Map</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3</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Assessment</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5</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Competitive Strategy</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11</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Actions</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16</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Test &amp; Improve</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17</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TeamView</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24</a:t>
            </a:r>
          </a:p>
          <a:p>
            <a:pPr marL="388620" lvl="1">
              <a:lnSpc>
                <a:spcPct val="150000"/>
              </a:lnSpc>
              <a:tabLst>
                <a:tab pos="5486400" algn="dec"/>
              </a:tabLst>
            </a:pPr>
            <a:r>
              <a:rPr lang="en-US" sz="1200" dirty="0">
                <a:ea typeface="Open Sans" panose="020B0606030504020204" pitchFamily="34" charset="0"/>
                <a:cs typeface="Open Sans" panose="020B0606030504020204" pitchFamily="34" charset="0"/>
              </a:rPr>
              <a:t>Resources</a:t>
            </a:r>
            <a:r>
              <a:rPr lang="en-US" sz="1200" u="dotted" dirty="0">
                <a:ea typeface="Open Sans" panose="020B0606030504020204" pitchFamily="34" charset="0"/>
                <a:cs typeface="Open Sans" panose="020B0606030504020204" pitchFamily="34" charset="0"/>
              </a:rPr>
              <a:t>	</a:t>
            </a:r>
            <a:r>
              <a:rPr lang="en-US" sz="1200" dirty="0">
                <a:ea typeface="Open Sans" panose="020B0606030504020204" pitchFamily="34" charset="0"/>
                <a:cs typeface="Open Sans" panose="020B0606030504020204" pitchFamily="34" charset="0"/>
              </a:rPr>
              <a:t>26</a:t>
            </a:r>
          </a:p>
          <a:p>
            <a:pPr marL="388620" lvl="1">
              <a:lnSpc>
                <a:spcPct val="150000"/>
              </a:lnSpc>
              <a:tabLst>
                <a:tab pos="5486400" algn="dec"/>
              </a:tabLst>
            </a:pPr>
            <a:endParaRPr lang="en-US" sz="1200" dirty="0">
              <a:ea typeface="Open Sans" panose="020B0606030504020204" pitchFamily="34" charset="0"/>
              <a:cs typeface="Open Sans" panose="020B0606030504020204" pitchFamily="34" charset="0"/>
            </a:endParaRPr>
          </a:p>
          <a:p>
            <a:pPr marL="388620" lvl="1">
              <a:lnSpc>
                <a:spcPct val="150000"/>
              </a:lnSpc>
              <a:tabLst>
                <a:tab pos="5486400" algn="dec"/>
              </a:tabLst>
            </a:pPr>
            <a:endParaRPr lang="en-US" sz="1200" dirty="0">
              <a:ea typeface="Open Sans" panose="020B0606030504020204" pitchFamily="34" charset="0"/>
              <a:cs typeface="Open Sans" panose="020B0606030504020204" pitchFamily="34" charset="0"/>
            </a:endParaRPr>
          </a:p>
          <a:p>
            <a:pPr>
              <a:lnSpc>
                <a:spcPct val="150000"/>
              </a:lnSpc>
              <a:tabLst>
                <a:tab pos="5486400" algn="dec"/>
              </a:tabLst>
            </a:pPr>
            <a:endParaRPr lang="en-US" sz="1200" dirty="0">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48824D14-E2FE-4C19-AF82-7A4BD9BC317A}"/>
              </a:ext>
            </a:extLst>
          </p:cNvPr>
          <p:cNvCxnSpPr>
            <a:cxnSpLocks/>
          </p:cNvCxnSpPr>
          <p:nvPr/>
        </p:nvCxnSpPr>
        <p:spPr>
          <a:xfrm>
            <a:off x="1189355" y="2011680"/>
            <a:ext cx="5445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 mug&#10;&#10;Description automatically generated">
            <a:extLst>
              <a:ext uri="{FF2B5EF4-FFF2-40B4-BE49-F238E27FC236}">
                <a16:creationId xmlns:a16="http://schemas.microsoft.com/office/drawing/2014/main" id="{4B013B95-C973-40C5-8DA3-CB1B9F191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310297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AEAD1-0C80-4D68-93B5-9F5CD21B5117}"/>
              </a:ext>
            </a:extLst>
          </p:cNvPr>
          <p:cNvSpPr txBox="1"/>
          <p:nvPr/>
        </p:nvSpPr>
        <p:spPr>
          <a:xfrm>
            <a:off x="382905" y="900331"/>
            <a:ext cx="6932295" cy="954107"/>
          </a:xfrm>
          <a:prstGeom prst="rect">
            <a:avLst/>
          </a:prstGeom>
          <a:noFill/>
        </p:spPr>
        <p:txBody>
          <a:bodyPr wrap="square" rtlCol="0">
            <a:spAutoFit/>
          </a:bodyPr>
          <a:lstStyle/>
          <a:p>
            <a:r>
              <a:rPr lang="en-US" sz="1400" b="1" dirty="0">
                <a:ea typeface="Open Sans Semibold" panose="020B0706030804020204" pitchFamily="34" charset="0"/>
                <a:cs typeface="Open Sans Semibold" panose="020B0706030804020204" pitchFamily="34" charset="0"/>
              </a:rPr>
              <a:t>Insight Map</a:t>
            </a:r>
          </a:p>
          <a:p>
            <a:r>
              <a:rPr lang="en-US" sz="1050" dirty="0">
                <a:ea typeface="Open Sans" panose="020B0606030504020204" pitchFamily="34" charset="0"/>
                <a:cs typeface="Open Sans" panose="020B0606030504020204" pitchFamily="34" charset="0"/>
              </a:rPr>
              <a:t>A graphical representation of the customer’s business problems, to be used by the revenue team, together with their customer, to visually link business problems to key players to provide business insights and identify potential solutions. This allows the revenue team, in collaboration with the key players, to identify and prioritize the business areas and potential solutions where value can be added by the team.  </a:t>
            </a:r>
          </a:p>
        </p:txBody>
      </p:sp>
      <p:sp>
        <p:nvSpPr>
          <p:cNvPr id="14" name="TextBox 13">
            <a:extLst>
              <a:ext uri="{FF2B5EF4-FFF2-40B4-BE49-F238E27FC236}">
                <a16:creationId xmlns:a16="http://schemas.microsoft.com/office/drawing/2014/main" id="{31F09BBA-4DED-49A3-8A56-D0F1E1C962F0}"/>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1</a:t>
            </a:r>
          </a:p>
        </p:txBody>
      </p:sp>
      <p:graphicFrame>
        <p:nvGraphicFramePr>
          <p:cNvPr id="9" name="Table 8">
            <a:extLst>
              <a:ext uri="{FF2B5EF4-FFF2-40B4-BE49-F238E27FC236}">
                <a16:creationId xmlns:a16="http://schemas.microsoft.com/office/drawing/2014/main" id="{CDD203E8-A005-A34E-AF63-0BA950D220B0}"/>
              </a:ext>
            </a:extLst>
          </p:cNvPr>
          <p:cNvGraphicFramePr>
            <a:graphicFrameLocks noGrp="1"/>
          </p:cNvGraphicFramePr>
          <p:nvPr>
            <p:extLst>
              <p:ext uri="{D42A27DB-BD31-4B8C-83A1-F6EECF244321}">
                <p14:modId xmlns:p14="http://schemas.microsoft.com/office/powerpoint/2010/main" val="3033563765"/>
              </p:ext>
            </p:extLst>
          </p:nvPr>
        </p:nvGraphicFramePr>
        <p:xfrm>
          <a:off x="481975" y="8836132"/>
          <a:ext cx="6808449" cy="649224"/>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098398011"/>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11761904"/>
                  </a:ext>
                </a:extLst>
              </a:tr>
            </a:tbl>
          </a:graphicData>
        </a:graphic>
      </p:graphicFrame>
      <p:pic>
        <p:nvPicPr>
          <p:cNvPr id="12" name="Picture 11">
            <a:extLst>
              <a:ext uri="{FF2B5EF4-FFF2-40B4-BE49-F238E27FC236}">
                <a16:creationId xmlns:a16="http://schemas.microsoft.com/office/drawing/2014/main" id="{B4AB78AF-D9BD-6A47-A39D-12A20A3AE2A2}"/>
              </a:ext>
            </a:extLst>
          </p:cNvPr>
          <p:cNvPicPr>
            <a:picLocks noChangeAspect="1"/>
          </p:cNvPicPr>
          <p:nvPr/>
        </p:nvPicPr>
        <p:blipFill>
          <a:blip r:embed="rId2"/>
          <a:stretch>
            <a:fillRect/>
          </a:stretch>
        </p:blipFill>
        <p:spPr>
          <a:xfrm>
            <a:off x="499834" y="5142813"/>
            <a:ext cx="6808449" cy="3345418"/>
          </a:xfrm>
          <a:prstGeom prst="rect">
            <a:avLst/>
          </a:prstGeom>
        </p:spPr>
      </p:pic>
      <p:sp>
        <p:nvSpPr>
          <p:cNvPr id="10" name="TextBox 9">
            <a:extLst>
              <a:ext uri="{FF2B5EF4-FFF2-40B4-BE49-F238E27FC236}">
                <a16:creationId xmlns:a16="http://schemas.microsoft.com/office/drawing/2014/main" id="{EF7072BE-38AC-4F56-A462-1869F4F2BD13}"/>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1" name="Picture 2" descr="Altify | Customer Revenue Optimization &amp; Account Planning">
            <a:extLst>
              <a:ext uri="{FF2B5EF4-FFF2-40B4-BE49-F238E27FC236}">
                <a16:creationId xmlns:a16="http://schemas.microsoft.com/office/drawing/2014/main" id="{C6422195-2925-433F-B47D-FD146256F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12A25CE-C5CB-FB4A-A818-D7CBC507612F}"/>
              </a:ext>
            </a:extLst>
          </p:cNvPr>
          <p:cNvGrpSpPr/>
          <p:nvPr/>
        </p:nvGrpSpPr>
        <p:grpSpPr>
          <a:xfrm>
            <a:off x="481975" y="1854437"/>
            <a:ext cx="6812280" cy="3282032"/>
            <a:chOff x="481975" y="1854437"/>
            <a:chExt cx="6812280" cy="3282032"/>
          </a:xfrm>
        </p:grpSpPr>
        <p:pic>
          <p:nvPicPr>
            <p:cNvPr id="13" name="Picture 12">
              <a:extLst>
                <a:ext uri="{FF2B5EF4-FFF2-40B4-BE49-F238E27FC236}">
                  <a16:creationId xmlns:a16="http://schemas.microsoft.com/office/drawing/2014/main" id="{EDE23FA5-9CB9-574E-A2AE-8319DDAEBDCE}"/>
                </a:ext>
              </a:extLst>
            </p:cNvPr>
            <p:cNvPicPr>
              <a:picLocks noChangeAspect="1"/>
            </p:cNvPicPr>
            <p:nvPr/>
          </p:nvPicPr>
          <p:blipFill>
            <a:blip r:embed="rId4"/>
            <a:stretch>
              <a:fillRect/>
            </a:stretch>
          </p:blipFill>
          <p:spPr>
            <a:xfrm>
              <a:off x="481975" y="1854437"/>
              <a:ext cx="6812280" cy="3282032"/>
            </a:xfrm>
            <a:prstGeom prst="rect">
              <a:avLst/>
            </a:prstGeom>
          </p:spPr>
        </p:pic>
        <p:pic>
          <p:nvPicPr>
            <p:cNvPr id="18" name="Picture 17">
              <a:extLst>
                <a:ext uri="{FF2B5EF4-FFF2-40B4-BE49-F238E27FC236}">
                  <a16:creationId xmlns:a16="http://schemas.microsoft.com/office/drawing/2014/main" id="{6302A609-A69E-B247-AD4A-A3A5044D56A2}"/>
                </a:ext>
              </a:extLst>
            </p:cNvPr>
            <p:cNvPicPr>
              <a:picLocks noChangeAspect="1"/>
            </p:cNvPicPr>
            <p:nvPr/>
          </p:nvPicPr>
          <p:blipFill>
            <a:blip r:embed="rId5"/>
            <a:stretch>
              <a:fillRect/>
            </a:stretch>
          </p:blipFill>
          <p:spPr>
            <a:xfrm>
              <a:off x="4921553" y="2281736"/>
              <a:ext cx="2311399" cy="182880"/>
            </a:xfrm>
            <a:prstGeom prst="rect">
              <a:avLst/>
            </a:prstGeom>
          </p:spPr>
        </p:pic>
      </p:grpSp>
      <p:pic>
        <p:nvPicPr>
          <p:cNvPr id="15" name="Picture 14" descr="A picture containing drawing, mug&#10;&#10;Description automatically generated">
            <a:extLst>
              <a:ext uri="{FF2B5EF4-FFF2-40B4-BE49-F238E27FC236}">
                <a16:creationId xmlns:a16="http://schemas.microsoft.com/office/drawing/2014/main" id="{97AF159E-70F5-4B27-B2A1-922177786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298694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092B-FDA2-964E-B8A4-C0BF5C4C2CA6}"/>
              </a:ext>
            </a:extLst>
          </p:cNvPr>
          <p:cNvSpPr>
            <a:spLocks noGrp="1"/>
          </p:cNvSpPr>
          <p:nvPr>
            <p:ph type="title"/>
          </p:nvPr>
        </p:nvSpPr>
        <p:spPr>
          <a:xfrm>
            <a:off x="403759" y="860998"/>
            <a:ext cx="6703695" cy="338554"/>
          </a:xfrm>
        </p:spPr>
        <p:txBody>
          <a:bodyPr>
            <a:normAutofit/>
          </a:bodyPr>
          <a:lstStyle/>
          <a:p>
            <a:r>
              <a:rPr lang="en-US" sz="1400" dirty="0">
                <a:latin typeface="+mn-lt"/>
                <a:ea typeface="Open Sans" panose="020B0606030504020204" pitchFamily="34" charset="0"/>
                <a:cs typeface="Open Sans" panose="020B0606030504020204" pitchFamily="34" charset="0"/>
              </a:rPr>
              <a:t>Insight Map Coaching Questions</a:t>
            </a:r>
          </a:p>
        </p:txBody>
      </p:sp>
      <p:graphicFrame>
        <p:nvGraphicFramePr>
          <p:cNvPr id="6" name="Table 5">
            <a:extLst>
              <a:ext uri="{FF2B5EF4-FFF2-40B4-BE49-F238E27FC236}">
                <a16:creationId xmlns:a16="http://schemas.microsoft.com/office/drawing/2014/main" id="{DD2DFDF8-328C-BA4D-87EF-A54A30A18133}"/>
              </a:ext>
            </a:extLst>
          </p:cNvPr>
          <p:cNvGraphicFramePr>
            <a:graphicFrameLocks noGrp="1"/>
          </p:cNvGraphicFramePr>
          <p:nvPr>
            <p:extLst>
              <p:ext uri="{D42A27DB-BD31-4B8C-83A1-F6EECF244321}">
                <p14:modId xmlns:p14="http://schemas.microsoft.com/office/powerpoint/2010/main" val="1044208326"/>
              </p:ext>
            </p:extLst>
          </p:nvPr>
        </p:nvGraphicFramePr>
        <p:xfrm>
          <a:off x="481974" y="6017531"/>
          <a:ext cx="6808449" cy="3570732"/>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61613133"/>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828961130"/>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96971557"/>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14208495"/>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082548302"/>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390914442"/>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79253778"/>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66765370"/>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40497713"/>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90589843"/>
                  </a:ext>
                </a:extLst>
              </a:tr>
              <a:tr h="19966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145805703"/>
                  </a:ext>
                </a:extLst>
              </a:tr>
            </a:tbl>
          </a:graphicData>
        </a:graphic>
      </p:graphicFrame>
      <p:graphicFrame>
        <p:nvGraphicFramePr>
          <p:cNvPr id="7" name="Table 6">
            <a:extLst>
              <a:ext uri="{FF2B5EF4-FFF2-40B4-BE49-F238E27FC236}">
                <a16:creationId xmlns:a16="http://schemas.microsoft.com/office/drawing/2014/main" id="{6E68B168-926A-6C4B-888F-23C8BD267F1D}"/>
              </a:ext>
            </a:extLst>
          </p:cNvPr>
          <p:cNvGraphicFramePr>
            <a:graphicFrameLocks noGrp="1"/>
          </p:cNvGraphicFramePr>
          <p:nvPr>
            <p:extLst>
              <p:ext uri="{D42A27DB-BD31-4B8C-83A1-F6EECF244321}">
                <p14:modId xmlns:p14="http://schemas.microsoft.com/office/powerpoint/2010/main" val="562370288"/>
              </p:ext>
            </p:extLst>
          </p:nvPr>
        </p:nvGraphicFramePr>
        <p:xfrm>
          <a:off x="457200" y="1226090"/>
          <a:ext cx="6858000" cy="3215640"/>
        </p:xfrm>
        <a:graphic>
          <a:graphicData uri="http://schemas.openxmlformats.org/drawingml/2006/table">
            <a:tbl>
              <a:tblPr firstRow="1" bandRow="1">
                <a:tableStyleId>{69012ECD-51FC-41F1-AA8D-1B2483CD663E}</a:tableStyleId>
              </a:tblPr>
              <a:tblGrid>
                <a:gridCol w="3122104">
                  <a:extLst>
                    <a:ext uri="{9D8B030D-6E8A-4147-A177-3AD203B41FA5}">
                      <a16:colId xmlns:a16="http://schemas.microsoft.com/office/drawing/2014/main" val="1157125791"/>
                    </a:ext>
                  </a:extLst>
                </a:gridCol>
                <a:gridCol w="3735896">
                  <a:extLst>
                    <a:ext uri="{9D8B030D-6E8A-4147-A177-3AD203B41FA5}">
                      <a16:colId xmlns:a16="http://schemas.microsoft.com/office/drawing/2014/main" val="2249216630"/>
                    </a:ext>
                  </a:extLst>
                </a:gridCol>
              </a:tblGrid>
              <a:tr h="0">
                <a:tc>
                  <a:txBody>
                    <a:bodyPr/>
                    <a:lstStyle/>
                    <a:p>
                      <a:r>
                        <a:rPr lang="en-US" sz="100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0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370840">
                <a:tc>
                  <a:txBody>
                    <a:bodyPr/>
                    <a:lstStyle/>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Is there a defined Insight Map for this deal?</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Does the Insight Map make sense? Does it tell a logical story?</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Are items confirmed, and the customer’s decision maker or key player identified?</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Are goals and pressures specific, and do they have metrics where possible?</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Do initiatives represent key plans or projects the customer is undertaking?</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Are the pressures behind the initiatives comprehensive? </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Are the obstacles comprehensive and can some be solved with our solutions? </a:t>
                      </a:r>
                      <a:endParaRPr lang="en-US" sz="1050" b="0" i="0" dirty="0">
                        <a:solidFill>
                          <a:schemeClr val="tx1"/>
                        </a:solidFill>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Would a customer key player view this Insight Map as a good representation of their current  business and desired state?</a:t>
                      </a:r>
                    </a:p>
                    <a:p>
                      <a:pPr marL="0" marR="0" lvl="0" indent="0" algn="l" defTabSz="777240" rtl="0" eaLnBrk="1" fontAlgn="auto" latinLnBrk="0" hangingPunct="1">
                        <a:lnSpc>
                          <a:spcPct val="100000"/>
                        </a:lnSpc>
                        <a:spcBef>
                          <a:spcPts val="0"/>
                        </a:spcBef>
                        <a:spcAft>
                          <a:spcPts val="0"/>
                        </a:spcAft>
                        <a:buClrTx/>
                        <a:buSzTx/>
                        <a:buFont typeface="+mj-lt"/>
                        <a:buNone/>
                        <a:tabLst/>
                        <a:defRPr/>
                      </a:pPr>
                      <a:endParaRPr lang="en-US" sz="1050" b="0" i="0" dirty="0">
                        <a:latin typeface="+mn-lt"/>
                        <a:ea typeface="Open Sans" panose="020B0606030504020204" pitchFamily="34" charset="0"/>
                        <a:cs typeface="Open Sans" panose="020B0606030504020204" pitchFamily="34" charset="0"/>
                      </a:endParaRP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Have you triangulated the Insight Map with multiple key players?</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Who at the customer has confirmed the overall Insight  Map? If not done yet, what is your plan to gain customer confirmation?</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Who are the most senior people in the customer’s organization who care about the success or failure of the initiatives?</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Who will be impacted if a specific initiative fails? Succeeds? How will they be impacted?</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What deadlines are associated with the initiatives or obstacles?</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What pressures can you prioritize where your solutions will have the most impact? </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Which obstacles are the most important to overcome, from the customer’s perspective?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What solutions can you offer to address the customer’s obstacles?</a:t>
                      </a:r>
                    </a:p>
                  </a:txBody>
                  <a:tcPr/>
                </a:tc>
                <a:extLst>
                  <a:ext uri="{0D108BD9-81ED-4DB2-BD59-A6C34878D82A}">
                    <a16:rowId xmlns:a16="http://schemas.microsoft.com/office/drawing/2014/main" val="1466057378"/>
                  </a:ext>
                </a:extLst>
              </a:tr>
            </a:tbl>
          </a:graphicData>
        </a:graphic>
      </p:graphicFrame>
      <p:sp>
        <p:nvSpPr>
          <p:cNvPr id="13" name="TextBox 12">
            <a:extLst>
              <a:ext uri="{FF2B5EF4-FFF2-40B4-BE49-F238E27FC236}">
                <a16:creationId xmlns:a16="http://schemas.microsoft.com/office/drawing/2014/main" id="{664C0B1E-58B6-4725-8871-AE1C78DABDE6}"/>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a:t>
            </a:r>
          </a:p>
        </p:txBody>
      </p:sp>
      <p:sp>
        <p:nvSpPr>
          <p:cNvPr id="8" name="TextBox 7">
            <a:extLst>
              <a:ext uri="{FF2B5EF4-FFF2-40B4-BE49-F238E27FC236}">
                <a16:creationId xmlns:a16="http://schemas.microsoft.com/office/drawing/2014/main" id="{F1F34D88-3FB1-B44F-AE8D-AE39709E466B}"/>
              </a:ext>
            </a:extLst>
          </p:cNvPr>
          <p:cNvSpPr txBox="1"/>
          <p:nvPr/>
        </p:nvSpPr>
        <p:spPr>
          <a:xfrm>
            <a:off x="457199" y="4580097"/>
            <a:ext cx="6858001" cy="1084912"/>
          </a:xfrm>
          <a:prstGeom prst="rect">
            <a:avLst/>
          </a:prstGeom>
          <a:solidFill>
            <a:schemeClr val="accent1">
              <a:lumMod val="75000"/>
            </a:schemeClr>
          </a:solidFill>
          <a:ln>
            <a:noFill/>
          </a:ln>
        </p:spPr>
        <p:txBody>
          <a:bodyPr wrap="square" rtlCol="0">
            <a:spAutoFit/>
          </a:bodyPr>
          <a:lstStyle/>
          <a:p>
            <a:r>
              <a:rPr lang="en-US" sz="1200" dirty="0">
                <a:solidFill>
                  <a:schemeClr val="bg1"/>
                </a:solidFill>
                <a:ea typeface="Open Sans" panose="020B0606030504020204" pitchFamily="34" charset="0"/>
                <a:cs typeface="Open Sans" panose="020B0606030504020204" pitchFamily="34" charset="0"/>
              </a:rPr>
              <a:t>Insight Map Best Practices</a:t>
            </a:r>
          </a:p>
          <a:p>
            <a:pPr marL="228600" indent="-228600">
              <a:buFont typeface="+mj-lt"/>
              <a:buAutoNum type="arabicPeriod"/>
            </a:pPr>
            <a:r>
              <a:rPr lang="en-US" sz="1050" dirty="0">
                <a:solidFill>
                  <a:schemeClr val="bg1"/>
                </a:solidFill>
                <a:ea typeface="Open Sans" panose="020B0606030504020204" pitchFamily="34" charset="0"/>
                <a:cs typeface="Open Sans" panose="020B0606030504020204" pitchFamily="34" charset="0"/>
              </a:rPr>
              <a:t>Entries are complete thoughts and tell a logical “story”.</a:t>
            </a:r>
          </a:p>
          <a:p>
            <a:pPr marL="228600" indent="-228600">
              <a:buFont typeface="+mj-lt"/>
              <a:buAutoNum type="arabicPeriod"/>
            </a:pPr>
            <a:r>
              <a:rPr lang="en-US" sz="1050" dirty="0">
                <a:solidFill>
                  <a:schemeClr val="bg1"/>
                </a:solidFill>
                <a:ea typeface="Open Sans" panose="020B0606030504020204" pitchFamily="34" charset="0"/>
                <a:cs typeface="Open Sans" panose="020B0606030504020204" pitchFamily="34" charset="0"/>
              </a:rPr>
              <a:t>Goals and pressures are specific and have metrics where possible.</a:t>
            </a:r>
          </a:p>
          <a:p>
            <a:pPr marL="228600" indent="-228600">
              <a:buFont typeface="+mj-lt"/>
              <a:buAutoNum type="arabicPeriod"/>
            </a:pPr>
            <a:r>
              <a:rPr lang="en-US" sz="1050" dirty="0">
                <a:solidFill>
                  <a:schemeClr val="bg1"/>
                </a:solidFill>
                <a:ea typeface="Open Sans" panose="020B0606030504020204" pitchFamily="34" charset="0"/>
                <a:cs typeface="Open Sans" panose="020B0606030504020204" pitchFamily="34" charset="0"/>
              </a:rPr>
              <a:t>Insights are confirmed with the customer and impacted key players are identified.</a:t>
            </a:r>
          </a:p>
          <a:p>
            <a:pPr marL="228600" indent="-228600">
              <a:buFont typeface="+mj-lt"/>
              <a:buAutoNum type="arabicPeriod"/>
            </a:pPr>
            <a:r>
              <a:rPr lang="en-US" sz="1050" dirty="0">
                <a:solidFill>
                  <a:schemeClr val="bg1"/>
                </a:solidFill>
                <a:ea typeface="Open Sans" panose="020B0606030504020204" pitchFamily="34" charset="0"/>
                <a:cs typeface="Open Sans" panose="020B0606030504020204" pitchFamily="34" charset="0"/>
              </a:rPr>
              <a:t>Initiatives represent key plans or projects the customer is undertaking.</a:t>
            </a:r>
          </a:p>
          <a:p>
            <a:pPr marL="228600" indent="-228600">
              <a:buFont typeface="+mj-lt"/>
              <a:buAutoNum type="arabicPeriod"/>
            </a:pPr>
            <a:r>
              <a:rPr lang="en-US" sz="1050" dirty="0">
                <a:solidFill>
                  <a:schemeClr val="bg1"/>
                </a:solidFill>
                <a:ea typeface="Open Sans" panose="020B0606030504020204" pitchFamily="34" charset="0"/>
                <a:cs typeface="Open Sans" panose="020B0606030504020204" pitchFamily="34" charset="0"/>
              </a:rPr>
              <a:t>More than one obstacle identified for each initiative; comprehensive and some can be solved with our solutions.</a:t>
            </a:r>
          </a:p>
        </p:txBody>
      </p:sp>
      <p:sp>
        <p:nvSpPr>
          <p:cNvPr id="11" name="TextBox 10">
            <a:extLst>
              <a:ext uri="{FF2B5EF4-FFF2-40B4-BE49-F238E27FC236}">
                <a16:creationId xmlns:a16="http://schemas.microsoft.com/office/drawing/2014/main" id="{AB3687DA-1860-452E-B7F2-B59F7722C4B8}"/>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0" name="Picture 2" descr="Altify | Customer Revenue Optimization &amp; Account Planning">
            <a:extLst>
              <a:ext uri="{FF2B5EF4-FFF2-40B4-BE49-F238E27FC236}">
                <a16:creationId xmlns:a16="http://schemas.microsoft.com/office/drawing/2014/main" id="{72C8C630-2A8A-48E0-80A9-38927DC52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 mug&#10;&#10;Description automatically generated">
            <a:extLst>
              <a:ext uri="{FF2B5EF4-FFF2-40B4-BE49-F238E27FC236}">
                <a16:creationId xmlns:a16="http://schemas.microsoft.com/office/drawing/2014/main" id="{34D041FD-A715-462E-8328-63B85334C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427327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AEAD1-0C80-4D68-93B5-9F5CD21B5117}"/>
              </a:ext>
            </a:extLst>
          </p:cNvPr>
          <p:cNvSpPr txBox="1"/>
          <p:nvPr/>
        </p:nvSpPr>
        <p:spPr>
          <a:xfrm>
            <a:off x="382905" y="900331"/>
            <a:ext cx="6932295" cy="792525"/>
          </a:xfrm>
          <a:prstGeom prst="rect">
            <a:avLst/>
          </a:prstGeom>
          <a:noFill/>
        </p:spPr>
        <p:txBody>
          <a:bodyPr wrap="square" rtlCol="0">
            <a:spAutoFit/>
          </a:bodyPr>
          <a:lstStyle/>
          <a:p>
            <a:r>
              <a:rPr lang="en-US" sz="1400" b="1" dirty="0">
                <a:ea typeface="Open Sans Semibold" panose="020B0706030804020204" pitchFamily="34" charset="0"/>
                <a:cs typeface="Open Sans Semibold" panose="020B0706030804020204" pitchFamily="34" charset="0"/>
              </a:rPr>
              <a:t>Relationship Map</a:t>
            </a:r>
          </a:p>
          <a:p>
            <a:r>
              <a:rPr lang="en-US" sz="1050" dirty="0">
                <a:ea typeface="Open Sans" panose="020B0606030504020204" pitchFamily="34" charset="0"/>
                <a:cs typeface="Open Sans" panose="020B0606030504020204" pitchFamily="34" charset="0"/>
              </a:rPr>
              <a:t>Displays the people in the customer’s business who are influencing, or impacted by, the decision; their place in the organization hierarchy, the revenue team member responsible for coverage, the influence lines indicating who influences whom, and the attributes that help you to determine how to build your relationship with them. </a:t>
            </a:r>
          </a:p>
        </p:txBody>
      </p:sp>
      <p:sp>
        <p:nvSpPr>
          <p:cNvPr id="19" name="TextBox 18">
            <a:extLst>
              <a:ext uri="{FF2B5EF4-FFF2-40B4-BE49-F238E27FC236}">
                <a16:creationId xmlns:a16="http://schemas.microsoft.com/office/drawing/2014/main" id="{35E43D1F-E5A6-46B2-BBCB-63ADDAF59BDE}"/>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3</a:t>
            </a:r>
          </a:p>
        </p:txBody>
      </p:sp>
      <p:sp>
        <p:nvSpPr>
          <p:cNvPr id="9" name="TextBox 8">
            <a:extLst>
              <a:ext uri="{FF2B5EF4-FFF2-40B4-BE49-F238E27FC236}">
                <a16:creationId xmlns:a16="http://schemas.microsoft.com/office/drawing/2014/main" id="{C2BA663C-F7CE-411B-8961-8EC66FE8C3EE}"/>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2" name="Picture 1">
            <a:extLst>
              <a:ext uri="{FF2B5EF4-FFF2-40B4-BE49-F238E27FC236}">
                <a16:creationId xmlns:a16="http://schemas.microsoft.com/office/drawing/2014/main" id="{76F5D1CE-E621-D642-B442-3122F689714D}"/>
              </a:ext>
            </a:extLst>
          </p:cNvPr>
          <p:cNvPicPr>
            <a:picLocks noChangeAspect="1"/>
          </p:cNvPicPr>
          <p:nvPr/>
        </p:nvPicPr>
        <p:blipFill>
          <a:blip r:embed="rId2"/>
          <a:stretch>
            <a:fillRect/>
          </a:stretch>
        </p:blipFill>
        <p:spPr>
          <a:xfrm>
            <a:off x="576891" y="5078656"/>
            <a:ext cx="6622817" cy="4572000"/>
          </a:xfrm>
          <a:prstGeom prst="rect">
            <a:avLst/>
          </a:prstGeom>
        </p:spPr>
      </p:pic>
      <p:pic>
        <p:nvPicPr>
          <p:cNvPr id="8" name="Picture 2" descr="Altify | Customer Revenue Optimization &amp; Account Planning">
            <a:extLst>
              <a:ext uri="{FF2B5EF4-FFF2-40B4-BE49-F238E27FC236}">
                <a16:creationId xmlns:a16="http://schemas.microsoft.com/office/drawing/2014/main" id="{D7399C5B-BBFF-49BB-BAB7-EA22D1CED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0E7DF39-C5EB-6A45-B8DA-0081E32FF894}"/>
              </a:ext>
            </a:extLst>
          </p:cNvPr>
          <p:cNvGrpSpPr/>
          <p:nvPr/>
        </p:nvGrpSpPr>
        <p:grpSpPr>
          <a:xfrm>
            <a:off x="628650" y="1698347"/>
            <a:ext cx="6494668" cy="3365604"/>
            <a:chOff x="628650" y="1698347"/>
            <a:chExt cx="6494668" cy="3365604"/>
          </a:xfrm>
        </p:grpSpPr>
        <p:pic>
          <p:nvPicPr>
            <p:cNvPr id="6" name="Picture 5">
              <a:extLst>
                <a:ext uri="{FF2B5EF4-FFF2-40B4-BE49-F238E27FC236}">
                  <a16:creationId xmlns:a16="http://schemas.microsoft.com/office/drawing/2014/main" id="{01AACC5E-0B61-7C43-A86D-0A278954C4A0}"/>
                </a:ext>
              </a:extLst>
            </p:cNvPr>
            <p:cNvPicPr>
              <a:picLocks noChangeAspect="1"/>
            </p:cNvPicPr>
            <p:nvPr/>
          </p:nvPicPr>
          <p:blipFill>
            <a:blip r:embed="rId4"/>
            <a:stretch>
              <a:fillRect/>
            </a:stretch>
          </p:blipFill>
          <p:spPr>
            <a:xfrm>
              <a:off x="628650" y="1698347"/>
              <a:ext cx="6463142" cy="3365604"/>
            </a:xfrm>
            <a:prstGeom prst="rect">
              <a:avLst/>
            </a:prstGeom>
          </p:spPr>
        </p:pic>
        <p:pic>
          <p:nvPicPr>
            <p:cNvPr id="10" name="Picture 9">
              <a:extLst>
                <a:ext uri="{FF2B5EF4-FFF2-40B4-BE49-F238E27FC236}">
                  <a16:creationId xmlns:a16="http://schemas.microsoft.com/office/drawing/2014/main" id="{3188C654-191D-C643-8B9C-995C6451EC25}"/>
                </a:ext>
              </a:extLst>
            </p:cNvPr>
            <p:cNvPicPr>
              <a:picLocks noChangeAspect="1"/>
            </p:cNvPicPr>
            <p:nvPr/>
          </p:nvPicPr>
          <p:blipFill>
            <a:blip r:embed="rId5"/>
            <a:stretch>
              <a:fillRect/>
            </a:stretch>
          </p:blipFill>
          <p:spPr>
            <a:xfrm>
              <a:off x="4776358" y="2894692"/>
              <a:ext cx="2346960" cy="91440"/>
            </a:xfrm>
            <a:prstGeom prst="rect">
              <a:avLst/>
            </a:prstGeom>
          </p:spPr>
        </p:pic>
      </p:grpSp>
      <p:pic>
        <p:nvPicPr>
          <p:cNvPr id="11" name="Picture 10" descr="A picture containing drawing, mug&#10;&#10;Description automatically generated">
            <a:extLst>
              <a:ext uri="{FF2B5EF4-FFF2-40B4-BE49-F238E27FC236}">
                <a16:creationId xmlns:a16="http://schemas.microsoft.com/office/drawing/2014/main" id="{FE213E75-25FE-4BC2-970E-9DFCEDDF0D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119287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F2F51E7-B8CC-7E44-802D-9C3A2B2E2E7D}"/>
              </a:ext>
            </a:extLst>
          </p:cNvPr>
          <p:cNvGraphicFramePr>
            <a:graphicFrameLocks noGrp="1"/>
          </p:cNvGraphicFramePr>
          <p:nvPr>
            <p:extLst>
              <p:ext uri="{D42A27DB-BD31-4B8C-83A1-F6EECF244321}">
                <p14:modId xmlns:p14="http://schemas.microsoft.com/office/powerpoint/2010/main" val="3728982316"/>
              </p:ext>
            </p:extLst>
          </p:nvPr>
        </p:nvGraphicFramePr>
        <p:xfrm>
          <a:off x="448754" y="1226197"/>
          <a:ext cx="6858000" cy="4678976"/>
        </p:xfrm>
        <a:graphic>
          <a:graphicData uri="http://schemas.openxmlformats.org/drawingml/2006/table">
            <a:tbl>
              <a:tblPr firstRow="1" bandRow="1">
                <a:tableStyleId>{69012ECD-51FC-41F1-AA8D-1B2483CD663E}</a:tableStyleId>
              </a:tblPr>
              <a:tblGrid>
                <a:gridCol w="3119377">
                  <a:extLst>
                    <a:ext uri="{9D8B030D-6E8A-4147-A177-3AD203B41FA5}">
                      <a16:colId xmlns:a16="http://schemas.microsoft.com/office/drawing/2014/main" val="1157125791"/>
                    </a:ext>
                  </a:extLst>
                </a:gridCol>
                <a:gridCol w="3738623">
                  <a:extLst>
                    <a:ext uri="{9D8B030D-6E8A-4147-A177-3AD203B41FA5}">
                      <a16:colId xmlns:a16="http://schemas.microsoft.com/office/drawing/2014/main" val="2249216630"/>
                    </a:ext>
                  </a:extLst>
                </a:gridCol>
              </a:tblGrid>
              <a:tr h="266996">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4105058">
                <a:tc>
                  <a:txBody>
                    <a:bodyPr/>
                    <a:lstStyle/>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Does the map include all people who will either influence or be affected by the buying decision,</a:t>
                      </a:r>
                      <a:r>
                        <a:rPr lang="en-US" sz="1050" b="0" i="0" baseline="0" dirty="0">
                          <a:latin typeface="+mn-lt"/>
                          <a:ea typeface="Open Sans" panose="020B0606030504020204" pitchFamily="34" charset="0"/>
                          <a:cs typeface="Open Sans" panose="020B0606030504020204" pitchFamily="34" charset="0"/>
                        </a:rPr>
                        <a:t> including people we don’t know?</a:t>
                      </a:r>
                      <a:endParaRPr lang="en-US" sz="1050" b="0" i="0"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kern="1200" dirty="0">
                          <a:solidFill>
                            <a:schemeClr val="tx1"/>
                          </a:solidFill>
                          <a:latin typeface="+mn-lt"/>
                          <a:ea typeface="Open Sans" panose="020B0606030504020204" pitchFamily="34" charset="0"/>
                          <a:cs typeface="Open Sans" panose="020B0606030504020204" pitchFamily="34" charset="0"/>
                        </a:rPr>
                        <a:t>Are key influencers outside the organization who can affect critical decisions, and/or our relationship status, also included in the map (consultants, partners, salespeople, etc.) where appropriate?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Do the attributes have evidence to support your assessment?</a:t>
                      </a:r>
                    </a:p>
                    <a:p>
                      <a:pPr marL="434340" marR="0" lvl="1" indent="-228600" algn="l" defTabSz="777240" rtl="0" eaLnBrk="1" fontAlgn="auto" latinLnBrk="0" hangingPunct="1">
                        <a:lnSpc>
                          <a:spcPct val="100000"/>
                        </a:lnSpc>
                        <a:spcBef>
                          <a:spcPts val="0"/>
                        </a:spcBef>
                        <a:spcAft>
                          <a:spcPts val="0"/>
                        </a:spcAft>
                        <a:buClrTx/>
                        <a:buSzTx/>
                        <a:buFont typeface="+mj-lt"/>
                        <a:buAutoNum type="alphaLcPeriod"/>
                        <a:tabLst/>
                        <a:defRPr/>
                      </a:pPr>
                      <a:r>
                        <a:rPr lang="en-US" sz="1050" b="0" i="0" dirty="0">
                          <a:latin typeface="+mn-lt"/>
                          <a:ea typeface="Open Sans" panose="020B0606030504020204" pitchFamily="34" charset="0"/>
                          <a:cs typeface="Open Sans" panose="020B0606030504020204" pitchFamily="34" charset="0"/>
                        </a:rPr>
                        <a:t>Political Status: Key Players (Political Structure and Inner Circle)?</a:t>
                      </a:r>
                    </a:p>
                    <a:p>
                      <a:pPr marL="434340" marR="0" lvl="1" indent="-228600" algn="l" defTabSz="777240" rtl="0" eaLnBrk="1" fontAlgn="auto" latinLnBrk="0" hangingPunct="1">
                        <a:lnSpc>
                          <a:spcPct val="100000"/>
                        </a:lnSpc>
                        <a:spcBef>
                          <a:spcPts val="0"/>
                        </a:spcBef>
                        <a:spcAft>
                          <a:spcPts val="0"/>
                        </a:spcAft>
                        <a:buClrTx/>
                        <a:buSzTx/>
                        <a:buFont typeface="+mj-lt"/>
                        <a:buAutoNum type="alphaLcPeriod"/>
                        <a:tabLst/>
                        <a:defRPr/>
                      </a:pPr>
                      <a:r>
                        <a:rPr lang="en-US" sz="1050" b="0" i="0" dirty="0">
                          <a:latin typeface="+mn-lt"/>
                          <a:ea typeface="Open Sans" panose="020B0606030504020204" pitchFamily="34" charset="0"/>
                          <a:cs typeface="Open Sans" panose="020B0606030504020204" pitchFamily="34" charset="0"/>
                        </a:rPr>
                        <a:t>Buying Roles: Decision Maker, Approver?</a:t>
                      </a:r>
                    </a:p>
                    <a:p>
                      <a:pPr marL="434340" marR="0" lvl="1" indent="-228600" algn="l" defTabSz="777240" rtl="0" eaLnBrk="1" fontAlgn="auto" latinLnBrk="0" hangingPunct="1">
                        <a:lnSpc>
                          <a:spcPct val="100000"/>
                        </a:lnSpc>
                        <a:spcBef>
                          <a:spcPts val="0"/>
                        </a:spcBef>
                        <a:spcAft>
                          <a:spcPts val="0"/>
                        </a:spcAft>
                        <a:buClrTx/>
                        <a:buSzTx/>
                        <a:buFont typeface="+mj-lt"/>
                        <a:buAutoNum type="alphaLcPeriod"/>
                        <a:tabLst/>
                        <a:defRPr/>
                      </a:pPr>
                      <a:r>
                        <a:rPr lang="en-US" sz="1050" b="0" i="0" dirty="0">
                          <a:latin typeface="+mn-lt"/>
                          <a:ea typeface="Open Sans" panose="020B0606030504020204" pitchFamily="34" charset="0"/>
                          <a:cs typeface="Open Sans" panose="020B0606030504020204" pitchFamily="34" charset="0"/>
                        </a:rPr>
                        <a:t>Support: Mentors, Supporters, Neutrals, Non-Supporters, and Enemies?</a:t>
                      </a:r>
                    </a:p>
                    <a:p>
                      <a:pPr marL="434340" marR="0" lvl="1" indent="-228600" algn="l" defTabSz="777240" rtl="0" eaLnBrk="1" fontAlgn="auto" latinLnBrk="0" hangingPunct="1">
                        <a:lnSpc>
                          <a:spcPct val="100000"/>
                        </a:lnSpc>
                        <a:spcBef>
                          <a:spcPts val="0"/>
                        </a:spcBef>
                        <a:spcAft>
                          <a:spcPts val="0"/>
                        </a:spcAft>
                        <a:buClrTx/>
                        <a:buSzTx/>
                        <a:buFont typeface="+mj-lt"/>
                        <a:buAutoNum type="alphaLcPeriod"/>
                        <a:tabLst/>
                        <a:defRPr/>
                      </a:pPr>
                      <a:r>
                        <a:rPr lang="en-US" sz="1050" b="0" i="0" dirty="0">
                          <a:latin typeface="+mn-lt"/>
                          <a:ea typeface="Open Sans" panose="020B0606030504020204" pitchFamily="34" charset="0"/>
                          <a:cs typeface="Open Sans" panose="020B0606030504020204" pitchFamily="34" charset="0"/>
                        </a:rPr>
                        <a:t>Influence Lines: the path to key players?</a:t>
                      </a:r>
                    </a:p>
                    <a:p>
                      <a:pPr marL="434340" marR="0" lvl="1" indent="-228600" algn="l" defTabSz="777240" rtl="0" eaLnBrk="1" fontAlgn="auto" latinLnBrk="0" hangingPunct="1">
                        <a:lnSpc>
                          <a:spcPct val="100000"/>
                        </a:lnSpc>
                        <a:spcBef>
                          <a:spcPts val="0"/>
                        </a:spcBef>
                        <a:spcAft>
                          <a:spcPts val="0"/>
                        </a:spcAft>
                        <a:buClrTx/>
                        <a:buSzTx/>
                        <a:buFont typeface="+mj-lt"/>
                        <a:buAutoNum type="alphaLcPeriod"/>
                        <a:tabLst/>
                        <a:defRPr/>
                      </a:pPr>
                      <a:r>
                        <a:rPr lang="en-US" sz="1050" b="0" i="0" dirty="0">
                          <a:latin typeface="+mn-lt"/>
                          <a:ea typeface="Open Sans" panose="020B0606030504020204" pitchFamily="34" charset="0"/>
                          <a:cs typeface="Open Sans" panose="020B0606030504020204" pitchFamily="34" charset="0"/>
                        </a:rPr>
                        <a:t>Coverage: On the key players? Leveraging the full revenue team?</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Is there a path to Executive Credibility?</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Have Mentors and Supporters indicated how to win?</a:t>
                      </a:r>
                    </a:p>
                    <a:p>
                      <a:pPr marL="228600" indent="-228600">
                        <a:buFont typeface="+mj-lt"/>
                        <a:buAutoNum type="arabicPeriod"/>
                      </a:pPr>
                      <a:r>
                        <a:rPr lang="en-US" sz="1050" b="0" i="0" dirty="0">
                          <a:latin typeface="+mn-lt"/>
                          <a:ea typeface="Open Sans" panose="020B0606030504020204" pitchFamily="34" charset="0"/>
                          <a:cs typeface="Open Sans" panose="020B0606030504020204" pitchFamily="34" charset="0"/>
                        </a:rPr>
                        <a:t>Is our team’s “ownership” of relationships logical?</a:t>
                      </a: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kern="1200" dirty="0">
                          <a:solidFill>
                            <a:schemeClr val="tx1"/>
                          </a:solidFill>
                          <a:latin typeface="+mn-lt"/>
                          <a:ea typeface="Open Sans" panose="020B0606030504020204" pitchFamily="34" charset="0"/>
                          <a:cs typeface="Open Sans" panose="020B0606030504020204" pitchFamily="34" charset="0"/>
                        </a:rPr>
                        <a:t>Who outside the customer’s organization has</a:t>
                      </a:r>
                      <a:r>
                        <a:rPr lang="en-US" sz="1050" b="0" i="0" kern="1200" baseline="0" dirty="0">
                          <a:solidFill>
                            <a:schemeClr val="tx1"/>
                          </a:solidFill>
                          <a:latin typeface="+mn-lt"/>
                          <a:ea typeface="Open Sans" panose="020B0606030504020204" pitchFamily="34" charset="0"/>
                          <a:cs typeface="Open Sans" panose="020B0606030504020204" pitchFamily="34" charset="0"/>
                        </a:rPr>
                        <a:t> influence  </a:t>
                      </a:r>
                      <a:r>
                        <a:rPr lang="en-US" sz="1050" b="0" i="0" kern="1200" dirty="0">
                          <a:solidFill>
                            <a:schemeClr val="tx1"/>
                          </a:solidFill>
                          <a:latin typeface="+mn-lt"/>
                          <a:ea typeface="Open Sans" panose="020B0606030504020204" pitchFamily="34" charset="0"/>
                          <a:cs typeface="Open Sans" panose="020B0606030504020204" pitchFamily="34" charset="0"/>
                        </a:rPr>
                        <a:t>(consultants, partners, etc.)?   Where are they represented</a:t>
                      </a:r>
                      <a:r>
                        <a:rPr lang="en-US" sz="1050" b="0" i="0" kern="1200" baseline="0" dirty="0">
                          <a:solidFill>
                            <a:schemeClr val="tx1"/>
                          </a:solidFill>
                          <a:latin typeface="+mn-lt"/>
                          <a:ea typeface="Open Sans" panose="020B0606030504020204" pitchFamily="34" charset="0"/>
                          <a:cs typeface="Open Sans" panose="020B0606030504020204" pitchFamily="34" charset="0"/>
                        </a:rPr>
                        <a:t> on your map?</a:t>
                      </a:r>
                      <a:endParaRPr lang="en-US" sz="1050" b="0" i="0" kern="1200" dirty="0">
                        <a:solidFill>
                          <a:schemeClr val="tx1"/>
                        </a:solidFill>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What evidence</a:t>
                      </a:r>
                      <a:r>
                        <a:rPr lang="en-US" sz="1050" b="0" i="0" baseline="0" dirty="0">
                          <a:latin typeface="+mn-lt"/>
                          <a:ea typeface="Open Sans" panose="020B0606030504020204" pitchFamily="34" charset="0"/>
                          <a:cs typeface="Open Sans" panose="020B0606030504020204" pitchFamily="34" charset="0"/>
                        </a:rPr>
                        <a:t> do you have that indicates who</a:t>
                      </a:r>
                      <a:r>
                        <a:rPr lang="en-US" sz="1050" b="0" i="0" dirty="0">
                          <a:latin typeface="+mn-lt"/>
                          <a:ea typeface="Open Sans" panose="020B0606030504020204" pitchFamily="34" charset="0"/>
                          <a:cs typeface="Open Sans" panose="020B0606030504020204" pitchFamily="34" charset="0"/>
                        </a:rPr>
                        <a:t> influences whom (green influence lines)? </a:t>
                      </a:r>
                      <a:r>
                        <a:rPr lang="en-US" sz="1050" b="0" i="0" dirty="0">
                          <a:solidFill>
                            <a:schemeClr val="tx1"/>
                          </a:solidFill>
                          <a:latin typeface="+mn-lt"/>
                          <a:ea typeface="Open Sans" panose="020B0606030504020204" pitchFamily="34" charset="0"/>
                          <a:cs typeface="Open Sans" panose="020B0606030504020204" pitchFamily="34" charset="0"/>
                        </a:rPr>
                        <a:t>Each person’s background? How long have they been with the company? Who brought them into the company? Who are they connected to?</a:t>
                      </a:r>
                      <a:endParaRPr lang="en-US" sz="1050" b="0" i="0" dirty="0">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Who is your main source(s) of information?</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How did you determine the key players (</a:t>
                      </a:r>
                      <a:r>
                        <a:rPr lang="en-US" sz="1050" b="0" i="0" dirty="0">
                          <a:solidFill>
                            <a:schemeClr val="tx1"/>
                          </a:solidFill>
                          <a:latin typeface="+mn-lt"/>
                          <a:ea typeface="Open Sans" panose="020B0606030504020204" pitchFamily="34" charset="0"/>
                          <a:cs typeface="Open Sans" panose="020B0606030504020204" pitchFamily="34" charset="0"/>
                        </a:rPr>
                        <a:t>Inner Circle and Political Structure)? How do you know? </a:t>
                      </a:r>
                      <a:r>
                        <a:rPr lang="en-US" sz="1050" b="0" i="0" dirty="0">
                          <a:latin typeface="+mn-lt"/>
                          <a:ea typeface="Open Sans" panose="020B0606030504020204" pitchFamily="34" charset="0"/>
                          <a:cs typeface="Open Sans" panose="020B0606030504020204" pitchFamily="34" charset="0"/>
                        </a:rPr>
                        <a:t>What situations have you seen where they exhibited influence?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chemeClr val="tx1"/>
                          </a:solidFill>
                          <a:latin typeface="+mn-lt"/>
                          <a:ea typeface="Open Sans" panose="020B0606030504020204" pitchFamily="34" charset="0"/>
                          <a:cs typeface="Open Sans" panose="020B0606030504020204" pitchFamily="34" charset="0"/>
                        </a:rPr>
                        <a:t>What is the evidence behind people who are in conflict with each other (red conflict lines)?</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chemeClr val="tx1"/>
                          </a:solidFill>
                          <a:latin typeface="+mn-lt"/>
                          <a:ea typeface="Open Sans" panose="020B0606030504020204" pitchFamily="34" charset="0"/>
                          <a:cs typeface="Open Sans" panose="020B0606030504020204" pitchFamily="34" charset="0"/>
                        </a:rPr>
                        <a:t>Who wins if we win? Why? Who told you?</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chemeClr val="tx1"/>
                          </a:solidFill>
                          <a:latin typeface="+mn-lt"/>
                          <a:ea typeface="Open Sans" panose="020B0606030504020204" pitchFamily="34" charset="0"/>
                          <a:cs typeface="Open Sans" panose="020B0606030504020204" pitchFamily="34" charset="0"/>
                        </a:rPr>
                        <a:t>Who wins if the competition wins? Why?</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chemeClr val="tx1"/>
                          </a:solidFill>
                          <a:latin typeface="+mn-lt"/>
                          <a:ea typeface="Open Sans" panose="020B0606030504020204" pitchFamily="34" charset="0"/>
                          <a:cs typeface="Open Sans" panose="020B0606030504020204" pitchFamily="34" charset="0"/>
                        </a:rPr>
                        <a:t>Who loses if we lose?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solidFill>
                            <a:schemeClr val="tx1"/>
                          </a:solidFill>
                          <a:latin typeface="+mn-lt"/>
                          <a:ea typeface="Open Sans" panose="020B0606030504020204" pitchFamily="34" charset="0"/>
                          <a:cs typeface="Open Sans" panose="020B0606030504020204" pitchFamily="34" charset="0"/>
                        </a:rPr>
                        <a:t>Who loses if the competition loses? </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Who is the competition working with (if no Enemies or Non-Supporters)? What would the Relationship Map for your competition look like?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kern="1200" dirty="0">
                          <a:solidFill>
                            <a:schemeClr val="tx1"/>
                          </a:solidFill>
                          <a:latin typeface="+mn-lt"/>
                          <a:ea typeface="Open Sans" panose="020B0606030504020204" pitchFamily="34" charset="0"/>
                          <a:cs typeface="Open Sans" panose="020B0606030504020204" pitchFamily="34" charset="0"/>
                        </a:rPr>
                        <a:t>Who are the key people that we need to know for this deal? </a:t>
                      </a:r>
                      <a:endParaRPr lang="en-US" sz="1050" b="0" i="0" dirty="0">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With</a:t>
                      </a:r>
                      <a:r>
                        <a:rPr lang="en-US" sz="1050" b="0" i="0" baseline="0" dirty="0">
                          <a:latin typeface="+mn-lt"/>
                          <a:ea typeface="Open Sans" panose="020B0606030504020204" pitchFamily="34" charset="0"/>
                          <a:cs typeface="Open Sans" panose="020B0606030504020204" pitchFamily="34" charset="0"/>
                        </a:rPr>
                        <a:t> whom is the team spending the majority of their time?  Why? Can they help you win the deal?</a:t>
                      </a:r>
                      <a:endParaRPr lang="en-US" sz="1050" b="0" i="0" dirty="0">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Are we leveraging the full revenue team and partners for coverage?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b="0" i="0" dirty="0">
                          <a:latin typeface="+mn-lt"/>
                          <a:ea typeface="Open Sans" panose="020B0606030504020204" pitchFamily="34" charset="0"/>
                          <a:cs typeface="Open Sans" panose="020B0606030504020204" pitchFamily="34" charset="0"/>
                        </a:rPr>
                        <a:t>What is the major change/improvement that you need to see in this map to win this deal?</a:t>
                      </a:r>
                    </a:p>
                  </a:txBody>
                  <a:tcPr/>
                </a:tc>
                <a:extLst>
                  <a:ext uri="{0D108BD9-81ED-4DB2-BD59-A6C34878D82A}">
                    <a16:rowId xmlns:a16="http://schemas.microsoft.com/office/drawing/2014/main" val="1466057378"/>
                  </a:ext>
                </a:extLst>
              </a:tr>
            </a:tbl>
          </a:graphicData>
        </a:graphic>
      </p:graphicFrame>
      <p:sp>
        <p:nvSpPr>
          <p:cNvPr id="10" name="Title 1">
            <a:extLst>
              <a:ext uri="{FF2B5EF4-FFF2-40B4-BE49-F238E27FC236}">
                <a16:creationId xmlns:a16="http://schemas.microsoft.com/office/drawing/2014/main" id="{C4148492-50FF-4301-AF15-7DDF1938C6D2}"/>
              </a:ext>
            </a:extLst>
          </p:cNvPr>
          <p:cNvSpPr txBox="1">
            <a:spLocks/>
          </p:cNvSpPr>
          <p:nvPr/>
        </p:nvSpPr>
        <p:spPr>
          <a:xfrm>
            <a:off x="403759" y="886398"/>
            <a:ext cx="6703695" cy="338554"/>
          </a:xfrm>
          <a:prstGeom prst="rect">
            <a:avLst/>
          </a:prstGeom>
        </p:spPr>
        <p:txBody>
          <a:bodyPr vert="horz" lIns="91440" tIns="45720" rIns="91440" bIns="45720" rtlCol="0" anchor="ctr">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400" dirty="0">
                <a:latin typeface="+mn-lt"/>
                <a:ea typeface="Open Sans" panose="020B0606030504020204" pitchFamily="34" charset="0"/>
                <a:cs typeface="Open Sans" panose="020B0606030504020204" pitchFamily="34" charset="0"/>
              </a:rPr>
              <a:t>Opportunity Relationship Map Coaching Questions</a:t>
            </a:r>
          </a:p>
        </p:txBody>
      </p:sp>
      <p:graphicFrame>
        <p:nvGraphicFramePr>
          <p:cNvPr id="6" name="Table 5">
            <a:extLst>
              <a:ext uri="{FF2B5EF4-FFF2-40B4-BE49-F238E27FC236}">
                <a16:creationId xmlns:a16="http://schemas.microsoft.com/office/drawing/2014/main" id="{DD2DFDF8-328C-BA4D-87EF-A54A30A18133}"/>
              </a:ext>
            </a:extLst>
          </p:cNvPr>
          <p:cNvGraphicFramePr>
            <a:graphicFrameLocks noGrp="1"/>
          </p:cNvGraphicFramePr>
          <p:nvPr>
            <p:extLst>
              <p:ext uri="{D42A27DB-BD31-4B8C-83A1-F6EECF244321}">
                <p14:modId xmlns:p14="http://schemas.microsoft.com/office/powerpoint/2010/main" val="832541141"/>
              </p:ext>
            </p:extLst>
          </p:nvPr>
        </p:nvGraphicFramePr>
        <p:xfrm>
          <a:off x="473530" y="7635274"/>
          <a:ext cx="6808449" cy="1623060"/>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04162934"/>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298257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73102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16990480"/>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578410791"/>
                  </a:ext>
                </a:extLst>
              </a:tr>
            </a:tbl>
          </a:graphicData>
        </a:graphic>
      </p:graphicFrame>
      <p:sp>
        <p:nvSpPr>
          <p:cNvPr id="14" name="TextBox 13">
            <a:extLst>
              <a:ext uri="{FF2B5EF4-FFF2-40B4-BE49-F238E27FC236}">
                <a16:creationId xmlns:a16="http://schemas.microsoft.com/office/drawing/2014/main" id="{57803814-9C0B-469D-8625-E9B80564FE79}"/>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4</a:t>
            </a:r>
          </a:p>
        </p:txBody>
      </p:sp>
      <p:sp>
        <p:nvSpPr>
          <p:cNvPr id="9" name="TextBox 8">
            <a:extLst>
              <a:ext uri="{FF2B5EF4-FFF2-40B4-BE49-F238E27FC236}">
                <a16:creationId xmlns:a16="http://schemas.microsoft.com/office/drawing/2014/main" id="{F1F34D88-3FB1-B44F-AE8D-AE39709E466B}"/>
              </a:ext>
            </a:extLst>
          </p:cNvPr>
          <p:cNvSpPr txBox="1"/>
          <p:nvPr/>
        </p:nvSpPr>
        <p:spPr>
          <a:xfrm>
            <a:off x="420179" y="6049178"/>
            <a:ext cx="6915150" cy="1084912"/>
          </a:xfrm>
          <a:prstGeom prst="rect">
            <a:avLst/>
          </a:prstGeom>
          <a:solidFill>
            <a:schemeClr val="accent1">
              <a:lumMod val="75000"/>
            </a:schemeClr>
          </a:solidFill>
          <a:ln>
            <a:noFill/>
          </a:ln>
        </p:spPr>
        <p:txBody>
          <a:bodyPr wrap="square" rtlCol="0">
            <a:spAutoFit/>
          </a:bodyPr>
          <a:lstStyle>
            <a:defPPr>
              <a:defRPr lang="en-US"/>
            </a:defPPr>
            <a:lvl1pPr>
              <a:defRPr sz="1050">
                <a:solidFill>
                  <a:schemeClr val="bg1"/>
                </a:solidFill>
                <a:ea typeface="Open Sans" panose="020B0606030504020204" pitchFamily="34" charset="0"/>
                <a:cs typeface="Open Sans" panose="020B0606030504020204" pitchFamily="34" charset="0"/>
              </a:defRPr>
            </a:lvl1pPr>
          </a:lstStyle>
          <a:p>
            <a:r>
              <a:rPr lang="en-US" sz="1200" dirty="0"/>
              <a:t>Relationship Map Best Practices</a:t>
            </a:r>
          </a:p>
          <a:p>
            <a:pPr marL="228600" indent="-228600">
              <a:buFont typeface="+mj-lt"/>
              <a:buAutoNum type="arabicPeriod"/>
            </a:pPr>
            <a:r>
              <a:rPr lang="en-US" dirty="0"/>
              <a:t>The map includes influencers who determine if the customer will invest in your solutions or your competitor’s.</a:t>
            </a:r>
          </a:p>
          <a:p>
            <a:pPr marL="228600" indent="-228600">
              <a:buFont typeface="+mj-lt"/>
              <a:buAutoNum type="arabicPeriod"/>
            </a:pPr>
            <a:r>
              <a:rPr lang="en-US" dirty="0"/>
              <a:t>The key influencers outside the organization who can affect the buying decision are identified.</a:t>
            </a:r>
          </a:p>
          <a:p>
            <a:pPr marL="228600" indent="-228600">
              <a:buFont typeface="+mj-lt"/>
              <a:buAutoNum type="arabicPeriod"/>
            </a:pPr>
            <a:r>
              <a:rPr lang="en-US" dirty="0"/>
              <a:t>There is an appropriate balance of Inner Circle, Political Structure and Outside the Political Structure.</a:t>
            </a:r>
          </a:p>
          <a:p>
            <a:pPr marL="228600" indent="-228600">
              <a:buFont typeface="+mj-lt"/>
              <a:buAutoNum type="arabicPeriod"/>
            </a:pPr>
            <a:r>
              <a:rPr lang="en-US" dirty="0"/>
              <a:t>There is an appropriate balance of people who prefer us, who are neutral, and who prefer an alternative.</a:t>
            </a:r>
          </a:p>
          <a:p>
            <a:pPr marL="228600" indent="-228600">
              <a:buFont typeface="+mj-lt"/>
              <a:buAutoNum type="arabicPeriod"/>
            </a:pPr>
            <a:r>
              <a:rPr lang="en-US" dirty="0"/>
              <a:t>Our revenue team is covering all levels of the buying organization. </a:t>
            </a:r>
          </a:p>
        </p:txBody>
      </p:sp>
      <p:sp>
        <p:nvSpPr>
          <p:cNvPr id="12" name="TextBox 11">
            <a:extLst>
              <a:ext uri="{FF2B5EF4-FFF2-40B4-BE49-F238E27FC236}">
                <a16:creationId xmlns:a16="http://schemas.microsoft.com/office/drawing/2014/main" id="{D7A24E35-ABEE-4270-B4DB-7C6CF873CAD4}"/>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1" name="Picture 2" descr="Altify | Customer Revenue Optimization &amp; Account Planning">
            <a:extLst>
              <a:ext uri="{FF2B5EF4-FFF2-40B4-BE49-F238E27FC236}">
                <a16:creationId xmlns:a16="http://schemas.microsoft.com/office/drawing/2014/main" id="{A3B36661-E18C-4843-9323-D2AE41A30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 mug&#10;&#10;Description automatically generated">
            <a:extLst>
              <a:ext uri="{FF2B5EF4-FFF2-40B4-BE49-F238E27FC236}">
                <a16:creationId xmlns:a16="http://schemas.microsoft.com/office/drawing/2014/main" id="{BA534F0B-2F4C-4E06-9F15-22EB9A77B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73298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0DE5D4A-AF6C-BE4D-B1B9-CBA2B25016DC}"/>
              </a:ext>
            </a:extLst>
          </p:cNvPr>
          <p:cNvSpPr txBox="1"/>
          <p:nvPr/>
        </p:nvSpPr>
        <p:spPr>
          <a:xfrm>
            <a:off x="382906" y="872185"/>
            <a:ext cx="6932294" cy="1600438"/>
          </a:xfrm>
          <a:prstGeom prst="rect">
            <a:avLst/>
          </a:prstGeom>
          <a:noFill/>
        </p:spPr>
        <p:txBody>
          <a:bodyPr wrap="square" rtlCol="0">
            <a:spAutoFit/>
          </a:bodyPr>
          <a:lstStyle/>
          <a:p>
            <a:r>
              <a:rPr lang="en-US" sz="1400" b="1" dirty="0">
                <a:ea typeface="Open Sans Semibold" panose="020B0706030804020204" pitchFamily="34" charset="0"/>
                <a:cs typeface="Open Sans Semibold" panose="020B0706030804020204" pitchFamily="34" charset="0"/>
              </a:rPr>
              <a:t>Assessment</a:t>
            </a:r>
          </a:p>
          <a:p>
            <a:r>
              <a:rPr lang="en-US" sz="1050" dirty="0">
                <a:ea typeface="Open Sans" panose="020B0606030504020204" pitchFamily="34" charset="0"/>
                <a:cs typeface="Open Sans" panose="020B0606030504020204" pitchFamily="34" charset="0"/>
              </a:rPr>
              <a:t>The Assessment enables revenue teams to assess their opportunity based on 4 key questions:</a:t>
            </a:r>
          </a:p>
          <a:p>
            <a:pPr marL="685800" lvl="1" indent="-228600">
              <a:buFont typeface="+mj-lt"/>
              <a:buAutoNum type="arabicPeriod"/>
            </a:pPr>
            <a:r>
              <a:rPr lang="en-US" sz="1050" dirty="0">
                <a:ea typeface="Open Sans" panose="020B0606030504020204" pitchFamily="34" charset="0"/>
                <a:cs typeface="Open Sans" panose="020B0606030504020204" pitchFamily="34" charset="0"/>
              </a:rPr>
              <a:t>Is there an opportunity?</a:t>
            </a:r>
          </a:p>
          <a:p>
            <a:pPr marL="685800" lvl="1" indent="-228600">
              <a:buFont typeface="+mj-lt"/>
              <a:buAutoNum type="arabicPeriod"/>
            </a:pPr>
            <a:r>
              <a:rPr lang="en-US" sz="1050" dirty="0">
                <a:ea typeface="Open Sans" panose="020B0606030504020204" pitchFamily="34" charset="0"/>
                <a:cs typeface="Open Sans" panose="020B0606030504020204" pitchFamily="34" charset="0"/>
              </a:rPr>
              <a:t>Can we compete?</a:t>
            </a:r>
          </a:p>
          <a:p>
            <a:pPr marL="685800" lvl="1" indent="-228600">
              <a:buFont typeface="+mj-lt"/>
              <a:buAutoNum type="arabicPeriod"/>
            </a:pPr>
            <a:r>
              <a:rPr lang="en-US" sz="1050" dirty="0">
                <a:ea typeface="Open Sans" panose="020B0606030504020204" pitchFamily="34" charset="0"/>
                <a:cs typeface="Open Sans" panose="020B0606030504020204" pitchFamily="34" charset="0"/>
              </a:rPr>
              <a:t>Can we win?</a:t>
            </a:r>
          </a:p>
          <a:p>
            <a:pPr marL="685800" lvl="1" indent="-228600">
              <a:buFont typeface="+mj-lt"/>
              <a:buAutoNum type="arabicPeriod"/>
            </a:pPr>
            <a:r>
              <a:rPr lang="en-US" sz="1050" dirty="0">
                <a:ea typeface="Open Sans" panose="020B0606030504020204" pitchFamily="34" charset="0"/>
                <a:cs typeface="Open Sans" panose="020B0606030504020204" pitchFamily="34" charset="0"/>
              </a:rPr>
              <a:t>Is it worth winning?</a:t>
            </a:r>
          </a:p>
          <a:p>
            <a:r>
              <a:rPr lang="en-US" sz="1050" dirty="0">
                <a:ea typeface="Open Sans" panose="020B0606030504020204" pitchFamily="34" charset="0"/>
                <a:cs typeface="Open Sans" panose="020B0606030504020204" pitchFamily="34" charset="0"/>
              </a:rPr>
              <a:t>As you can see below, the Assessment highlights each of the 4 key questions and the current state of the four indicators for each. By answering each indicator, you assess where you stand, and where the competition stands, in relation to this opportunity. </a:t>
            </a:r>
          </a:p>
        </p:txBody>
      </p:sp>
      <p:sp>
        <p:nvSpPr>
          <p:cNvPr id="8" name="TextBox 7">
            <a:extLst>
              <a:ext uri="{FF2B5EF4-FFF2-40B4-BE49-F238E27FC236}">
                <a16:creationId xmlns:a16="http://schemas.microsoft.com/office/drawing/2014/main" id="{F1F34D88-3FB1-B44F-AE8D-AE39709E466B}"/>
              </a:ext>
            </a:extLst>
          </p:cNvPr>
          <p:cNvSpPr txBox="1"/>
          <p:nvPr/>
        </p:nvSpPr>
        <p:spPr>
          <a:xfrm>
            <a:off x="417410" y="4807441"/>
            <a:ext cx="6835867" cy="1569660"/>
          </a:xfrm>
          <a:prstGeom prst="rect">
            <a:avLst/>
          </a:prstGeom>
          <a:solidFill>
            <a:schemeClr val="accent1">
              <a:lumMod val="75000"/>
            </a:schemeClr>
          </a:solidFill>
          <a:ln>
            <a:noFill/>
          </a:ln>
        </p:spPr>
        <p:txBody>
          <a:bodyPr wrap="square" rtlCol="0">
            <a:spAutoFit/>
          </a:bodyPr>
          <a:lstStyle>
            <a:defPPr>
              <a:defRPr lang="en-US"/>
            </a:defPPr>
            <a:lvl1pPr>
              <a:defRPr sz="1050">
                <a:solidFill>
                  <a:schemeClr val="bg1"/>
                </a:solidFill>
                <a:ea typeface="Open Sans" panose="020B0606030504020204" pitchFamily="34" charset="0"/>
                <a:cs typeface="Open Sans" panose="020B0606030504020204" pitchFamily="34" charset="0"/>
              </a:defRPr>
            </a:lvl1pPr>
          </a:lstStyle>
          <a:p>
            <a:r>
              <a:rPr lang="en-US" sz="1200" dirty="0"/>
              <a:t>Assessment Best Practices</a:t>
            </a:r>
          </a:p>
          <a:p>
            <a:pPr marL="228600" indent="-228600">
              <a:buFont typeface="+mj-lt"/>
              <a:buAutoNum type="arabicPeriod"/>
            </a:pPr>
            <a:r>
              <a:rPr lang="en-US" dirty="0"/>
              <a:t>Review your opportunity assessment at critical points during the sales cycle, a minimum of once per stage is recommended.</a:t>
            </a:r>
          </a:p>
          <a:p>
            <a:pPr marL="228600" indent="-228600">
              <a:buFont typeface="+mj-lt"/>
              <a:buAutoNum type="arabicPeriod"/>
            </a:pPr>
            <a:r>
              <a:rPr lang="en-US" dirty="0"/>
              <a:t>Assess the Is there an opportunity, Can we compete, and Can we win indicators from the customer’s point of view.</a:t>
            </a:r>
          </a:p>
          <a:p>
            <a:pPr marL="228600" indent="-228600">
              <a:buFont typeface="+mj-lt"/>
              <a:buAutoNum type="arabicPeriod"/>
            </a:pPr>
            <a:r>
              <a:rPr lang="en-US" dirty="0"/>
              <a:t>Make an evidence-based assessment in order to fully understand your competitive advantages and disadvantages. Be clear on the current state of what we know and what we don’t know! As a result of this clarity, you’ll be able to focus your resources on the next steps to move the opportunity forward. </a:t>
            </a:r>
          </a:p>
          <a:p>
            <a:pPr marL="228600" indent="-228600">
              <a:buFont typeface="+mj-lt"/>
              <a:buAutoNum type="arabicPeriod"/>
            </a:pPr>
            <a:r>
              <a:rPr lang="en-US" dirty="0"/>
              <a:t>Note your evidence for each indicator to help align your team.</a:t>
            </a:r>
          </a:p>
          <a:p>
            <a:pPr marL="228600" indent="-228600">
              <a:buFont typeface="+mj-lt"/>
              <a:buAutoNum type="arabicPeriod"/>
            </a:pPr>
            <a:r>
              <a:rPr lang="en-US" dirty="0"/>
              <a:t>Collaborate together with your team on Actions to resolve the Unknown or No indicators.</a:t>
            </a:r>
          </a:p>
        </p:txBody>
      </p:sp>
      <p:sp>
        <p:nvSpPr>
          <p:cNvPr id="13" name="TextBox 12">
            <a:extLst>
              <a:ext uri="{FF2B5EF4-FFF2-40B4-BE49-F238E27FC236}">
                <a16:creationId xmlns:a16="http://schemas.microsoft.com/office/drawing/2014/main" id="{37299146-5A36-47AA-8BCE-C21DDAD4E129}"/>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5</a:t>
            </a:r>
          </a:p>
        </p:txBody>
      </p:sp>
      <p:grpSp>
        <p:nvGrpSpPr>
          <p:cNvPr id="10" name="Group 9">
            <a:extLst>
              <a:ext uri="{FF2B5EF4-FFF2-40B4-BE49-F238E27FC236}">
                <a16:creationId xmlns:a16="http://schemas.microsoft.com/office/drawing/2014/main" id="{937AF3A5-4F59-7744-932E-49E00EC1F3AD}"/>
              </a:ext>
            </a:extLst>
          </p:cNvPr>
          <p:cNvGrpSpPr/>
          <p:nvPr/>
        </p:nvGrpSpPr>
        <p:grpSpPr>
          <a:xfrm>
            <a:off x="417410" y="2566345"/>
            <a:ext cx="6897790" cy="2103120"/>
            <a:chOff x="434663" y="2411068"/>
            <a:chExt cx="6766560" cy="2103120"/>
          </a:xfrm>
        </p:grpSpPr>
        <p:sp>
          <p:nvSpPr>
            <p:cNvPr id="9" name="Rectangle: Rounded Corners 7">
              <a:extLst>
                <a:ext uri="{FF2B5EF4-FFF2-40B4-BE49-F238E27FC236}">
                  <a16:creationId xmlns:a16="http://schemas.microsoft.com/office/drawing/2014/main" id="{148E6009-2651-4201-A29E-04F141CE697F}"/>
                </a:ext>
              </a:extLst>
            </p:cNvPr>
            <p:cNvSpPr/>
            <p:nvPr/>
          </p:nvSpPr>
          <p:spPr>
            <a:xfrm>
              <a:off x="434663" y="2411068"/>
              <a:ext cx="6766560" cy="2103120"/>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11D3A6D-62A9-DA4D-9EFB-D97EEEDB8B56}"/>
                </a:ext>
              </a:extLst>
            </p:cNvPr>
            <p:cNvPicPr>
              <a:picLocks noChangeAspect="1"/>
            </p:cNvPicPr>
            <p:nvPr/>
          </p:nvPicPr>
          <p:blipFill>
            <a:blip r:embed="rId2"/>
            <a:stretch>
              <a:fillRect/>
            </a:stretch>
          </p:blipFill>
          <p:spPr>
            <a:xfrm>
              <a:off x="501050" y="2502142"/>
              <a:ext cx="6622646" cy="1920240"/>
            </a:xfrm>
            <a:prstGeom prst="rect">
              <a:avLst/>
            </a:prstGeom>
          </p:spPr>
        </p:pic>
      </p:grpSp>
      <p:graphicFrame>
        <p:nvGraphicFramePr>
          <p:cNvPr id="16" name="Table 15">
            <a:extLst>
              <a:ext uri="{FF2B5EF4-FFF2-40B4-BE49-F238E27FC236}">
                <a16:creationId xmlns:a16="http://schemas.microsoft.com/office/drawing/2014/main" id="{B9F98EB9-09CC-4C44-9415-B54E04E9DDD2}"/>
              </a:ext>
            </a:extLst>
          </p:cNvPr>
          <p:cNvGraphicFramePr>
            <a:graphicFrameLocks noGrp="1"/>
          </p:cNvGraphicFramePr>
          <p:nvPr>
            <p:extLst>
              <p:ext uri="{D42A27DB-BD31-4B8C-83A1-F6EECF244321}">
                <p14:modId xmlns:p14="http://schemas.microsoft.com/office/powerpoint/2010/main" val="784261010"/>
              </p:ext>
            </p:extLst>
          </p:nvPr>
        </p:nvGraphicFramePr>
        <p:xfrm>
          <a:off x="444828" y="6664078"/>
          <a:ext cx="6808449" cy="2596896"/>
        </p:xfrm>
        <a:graphic>
          <a:graphicData uri="http://schemas.openxmlformats.org/drawingml/2006/table">
            <a:tbl>
              <a:tblPr firstRow="1" bandRow="1">
                <a:tableStyleId>{5940675A-B579-460E-94D1-54222C63F5DA}</a:tableStyleId>
              </a:tblPr>
              <a:tblGrid>
                <a:gridCol w="6808449">
                  <a:extLst>
                    <a:ext uri="{9D8B030D-6E8A-4147-A177-3AD203B41FA5}">
                      <a16:colId xmlns:a16="http://schemas.microsoft.com/office/drawing/2014/main" val="3403057874"/>
                    </a:ext>
                  </a:extLst>
                </a:gridCol>
              </a:tblGrid>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26684859"/>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75864782"/>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04162934"/>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298257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49412366"/>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7310207"/>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440244998"/>
                  </a:ext>
                </a:extLst>
              </a:tr>
              <a:tr h="27488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55880128"/>
                  </a:ext>
                </a:extLst>
              </a:tr>
            </a:tbl>
          </a:graphicData>
        </a:graphic>
      </p:graphicFrame>
      <p:sp>
        <p:nvSpPr>
          <p:cNvPr id="11" name="TextBox 10">
            <a:extLst>
              <a:ext uri="{FF2B5EF4-FFF2-40B4-BE49-F238E27FC236}">
                <a16:creationId xmlns:a16="http://schemas.microsoft.com/office/drawing/2014/main" id="{6A575088-33A2-448F-B832-AB1336AC3D9D}"/>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2" name="Picture 2" descr="Altify | Customer Revenue Optimization &amp; Account Planning">
            <a:extLst>
              <a:ext uri="{FF2B5EF4-FFF2-40B4-BE49-F238E27FC236}">
                <a16:creationId xmlns:a16="http://schemas.microsoft.com/office/drawing/2014/main" id="{CE200080-F193-42D9-8310-16F0EA9F1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 mug&#10;&#10;Description automatically generated">
            <a:extLst>
              <a:ext uri="{FF2B5EF4-FFF2-40B4-BE49-F238E27FC236}">
                <a16:creationId xmlns:a16="http://schemas.microsoft.com/office/drawing/2014/main" id="{2F5A92F6-F335-4D8F-9F5B-F3F4C2B18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388268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7">
            <a:extLst>
              <a:ext uri="{FF2B5EF4-FFF2-40B4-BE49-F238E27FC236}">
                <a16:creationId xmlns:a16="http://schemas.microsoft.com/office/drawing/2014/main" id="{990285DA-D941-6B4E-881E-3E2EE3CCCEED}"/>
              </a:ext>
            </a:extLst>
          </p:cNvPr>
          <p:cNvSpPr/>
          <p:nvPr/>
        </p:nvSpPr>
        <p:spPr>
          <a:xfrm>
            <a:off x="3374619" y="828181"/>
            <a:ext cx="4023360" cy="1828756"/>
          </a:xfrm>
          <a:prstGeom prst="roundRect">
            <a:avLst>
              <a:gd name="adj" fmla="val 26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ADF9EEAC-E3A4-BE48-A29F-7973C72F1A78}"/>
              </a:ext>
            </a:extLst>
          </p:cNvPr>
          <p:cNvGraphicFramePr>
            <a:graphicFrameLocks noGrp="1"/>
          </p:cNvGraphicFramePr>
          <p:nvPr>
            <p:extLst>
              <p:ext uri="{D42A27DB-BD31-4B8C-83A1-F6EECF244321}">
                <p14:modId xmlns:p14="http://schemas.microsoft.com/office/powerpoint/2010/main" val="473915486"/>
              </p:ext>
            </p:extLst>
          </p:nvPr>
        </p:nvGraphicFramePr>
        <p:xfrm>
          <a:off x="382905" y="2898629"/>
          <a:ext cx="7027545" cy="6057900"/>
        </p:xfrm>
        <a:graphic>
          <a:graphicData uri="http://schemas.openxmlformats.org/drawingml/2006/table">
            <a:tbl>
              <a:tblPr firstRow="1" bandRow="1">
                <a:tableStyleId>{69012ECD-51FC-41F1-AA8D-1B2483CD663E}</a:tableStyleId>
              </a:tblPr>
              <a:tblGrid>
                <a:gridCol w="3516235">
                  <a:extLst>
                    <a:ext uri="{9D8B030D-6E8A-4147-A177-3AD203B41FA5}">
                      <a16:colId xmlns:a16="http://schemas.microsoft.com/office/drawing/2014/main" val="1157125791"/>
                    </a:ext>
                  </a:extLst>
                </a:gridCol>
                <a:gridCol w="3511310">
                  <a:extLst>
                    <a:ext uri="{9D8B030D-6E8A-4147-A177-3AD203B41FA5}">
                      <a16:colId xmlns:a16="http://schemas.microsoft.com/office/drawing/2014/main" val="2249216630"/>
                    </a:ext>
                  </a:extLst>
                </a:gridCol>
              </a:tblGrid>
              <a:tr h="0">
                <a:tc>
                  <a:txBody>
                    <a:bodyPr/>
                    <a:lstStyle/>
                    <a:p>
                      <a:r>
                        <a:rPr lang="en-US" sz="1050" b="1" i="0" dirty="0">
                          <a:latin typeface="+mn-lt"/>
                          <a:ea typeface="Open Sans" panose="020B0606030504020204" pitchFamily="34" charset="0"/>
                          <a:cs typeface="Open Sans" panose="020B0606030504020204" pitchFamily="34" charset="0"/>
                        </a:rPr>
                        <a:t>Opportunity Owner: Review in Advance For</a:t>
                      </a:r>
                    </a:p>
                  </a:txBody>
                  <a:tcPr/>
                </a:tc>
                <a:tc>
                  <a:txBody>
                    <a:bodyPr/>
                    <a:lstStyle/>
                    <a:p>
                      <a:pPr marL="0" algn="l" defTabSz="777240" rtl="0" eaLnBrk="1" latinLnBrk="0" hangingPunct="1"/>
                      <a:r>
                        <a:rPr lang="en-US" sz="1050" b="1" i="0" kern="1200" dirty="0">
                          <a:solidFill>
                            <a:schemeClr val="bg1"/>
                          </a:solidFill>
                          <a:latin typeface="+mn-lt"/>
                          <a:ea typeface="Open Sans" panose="020B0606030504020204" pitchFamily="34" charset="0"/>
                          <a:cs typeface="Open Sans" panose="020B0606030504020204" pitchFamily="34" charset="0"/>
                        </a:rPr>
                        <a:t>Reviewers/Coaches: Questions You Might Ask</a:t>
                      </a:r>
                    </a:p>
                  </a:txBody>
                  <a:tcPr/>
                </a:tc>
                <a:extLst>
                  <a:ext uri="{0D108BD9-81ED-4DB2-BD59-A6C34878D82A}">
                    <a16:rowId xmlns:a16="http://schemas.microsoft.com/office/drawing/2014/main" val="3198420301"/>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Customer Initiative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Is this initiative currently a priority for the customer?</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pressures created the initiative?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Which key player is sponsoring the initiative?</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baseline="0" dirty="0">
                          <a:solidFill>
                            <a:schemeClr val="tx1"/>
                          </a:solidFill>
                          <a:effectLst/>
                          <a:latin typeface="+mn-lt"/>
                          <a:ea typeface="Open Sans" panose="020B0606030504020204" pitchFamily="34" charset="0"/>
                          <a:cs typeface="Open Sans" panose="020B0606030504020204" pitchFamily="34" charset="0"/>
                        </a:rPr>
                        <a:t>What resources have been allocated to the initiative?</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Has the customer defined the initiative?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is sponsoring the initiative? Why?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timeframe for the initiative?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relative business priority</a:t>
                      </a:r>
                      <a:r>
                        <a:rPr lang="en-US" sz="1050" kern="1200" baseline="0" dirty="0">
                          <a:solidFill>
                            <a:schemeClr val="tx1"/>
                          </a:solidFill>
                          <a:effectLst/>
                          <a:latin typeface="+mn-lt"/>
                          <a:ea typeface="Open Sans" panose="020B0606030504020204" pitchFamily="34" charset="0"/>
                          <a:cs typeface="Open Sans" panose="020B0606030504020204" pitchFamily="34" charset="0"/>
                        </a:rPr>
                        <a:t> of this initiative vs. the customer’s other initiatives?</a:t>
                      </a:r>
                    </a:p>
                  </a:txBody>
                  <a:tcPr/>
                </a:tc>
                <a:extLst>
                  <a:ext uri="{0D108BD9-81ED-4DB2-BD59-A6C34878D82A}">
                    <a16:rowId xmlns:a16="http://schemas.microsoft.com/office/drawing/2014/main" val="1466057378"/>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Customer Business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Does your Insight Map accurately represent the customer’s current state and desired state?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 from the customer has reviewed and confirmed your Insight Map?</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business metric(s) will the decision maker use to measure the goal(s) of the customer’s initiative?</a:t>
                      </a:r>
                    </a:p>
                  </a:txBody>
                  <a:tcPr/>
                </a:tc>
                <a:tc>
                  <a:txBody>
                    <a:bodyPr/>
                    <a:lstStyle/>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decision maker’s goals for the initiative? </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How does this initiative fit into the customer’s business strategy?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a:t>
                      </a:r>
                      <a:r>
                        <a:rPr lang="en-US" sz="1050" kern="1200" baseline="0" dirty="0">
                          <a:solidFill>
                            <a:schemeClr val="tx1"/>
                          </a:solidFill>
                          <a:effectLst/>
                          <a:latin typeface="+mn-lt"/>
                          <a:ea typeface="Open Sans" panose="020B0606030504020204" pitchFamily="34" charset="0"/>
                          <a:cs typeface="Open Sans" panose="020B0606030504020204" pitchFamily="34" charset="0"/>
                        </a:rPr>
                        <a:t> are their priorities for the upcoming year?</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their critical success factors? </a:t>
                      </a:r>
                    </a:p>
                    <a:p>
                      <a:pPr marL="228600" marR="0" lvl="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your sources of information?</a:t>
                      </a:r>
                    </a:p>
                  </a:txBody>
                  <a:tcPr/>
                </a:tc>
                <a:extLst>
                  <a:ext uri="{0D108BD9-81ED-4DB2-BD59-A6C34878D82A}">
                    <a16:rowId xmlns:a16="http://schemas.microsoft.com/office/drawing/2014/main" val="3896579004"/>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Access</a:t>
                      </a:r>
                      <a:r>
                        <a:rPr lang="en-US" sz="1050" b="1" u="sng" kern="1200" baseline="0" dirty="0">
                          <a:solidFill>
                            <a:schemeClr val="tx1"/>
                          </a:solidFill>
                          <a:effectLst/>
                          <a:latin typeface="+mn-lt"/>
                          <a:ea typeface="Open Sans" panose="020B0606030504020204" pitchFamily="34" charset="0"/>
                          <a:cs typeface="Open Sans" panose="020B0606030504020204" pitchFamily="34" charset="0"/>
                        </a:rPr>
                        <a:t> to Funds</a:t>
                      </a:r>
                      <a:r>
                        <a:rPr lang="en-US" sz="1050" b="1" u="sng" kern="1200" dirty="0">
                          <a:solidFill>
                            <a:schemeClr val="tx1"/>
                          </a:solidFill>
                          <a:effectLst/>
                          <a:latin typeface="+mn-lt"/>
                          <a:ea typeface="Open Sans" panose="020B0606030504020204" pitchFamily="34" charset="0"/>
                          <a:cs typeface="Open Sans" panose="020B0606030504020204" pitchFamily="34" charset="0"/>
                        </a:rPr>
                        <a:t>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Are the funds needed for this initiative currently allocated?</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budget for this initiative?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key milestones in the customer’s budget process?</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Who needs to approve the investment?</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When can the funds be made available for this initiative? </a:t>
                      </a:r>
                      <a:r>
                        <a:rPr lang="en-US" sz="1050" kern="1200" baseline="0" dirty="0">
                          <a:solidFill>
                            <a:schemeClr val="tx1"/>
                          </a:solidFill>
                          <a:effectLst/>
                          <a:latin typeface="+mn-lt"/>
                          <a:ea typeface="Open Sans" panose="020B0606030504020204" pitchFamily="34" charset="0"/>
                          <a:cs typeface="Open Sans" panose="020B0606030504020204" pitchFamily="34" charset="0"/>
                        </a:rPr>
                        <a:t>Are funds connected to the compelling event?</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txBody>
                  <a:tcPr/>
                </a:tc>
                <a:tc>
                  <a:txBody>
                    <a:bodyPr/>
                    <a:lstStyle/>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budget for the entire project?</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Who</a:t>
                      </a:r>
                      <a:r>
                        <a:rPr lang="en-US" sz="1050" kern="1200" baseline="0" dirty="0">
                          <a:solidFill>
                            <a:schemeClr val="tx1"/>
                          </a:solidFill>
                          <a:effectLst/>
                          <a:latin typeface="+mn-lt"/>
                          <a:ea typeface="Open Sans" panose="020B0606030504020204" pitchFamily="34" charset="0"/>
                          <a:cs typeface="Open Sans" panose="020B0606030504020204" pitchFamily="34" charset="0"/>
                        </a:rPr>
                        <a:t> will release the funds?</a:t>
                      </a:r>
                    </a:p>
                    <a:p>
                      <a:pPr marL="228600" indent="-228600">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How will the funds be released?</a:t>
                      </a:r>
                    </a:p>
                    <a:p>
                      <a:pPr marL="228600" indent="-228600">
                        <a:buFont typeface="+mj-lt"/>
                        <a:buAutoNum type="arabicPeriod"/>
                      </a:pPr>
                      <a:r>
                        <a:rPr lang="en-US" sz="1050" kern="1200" baseline="0" dirty="0">
                          <a:solidFill>
                            <a:schemeClr val="tx1"/>
                          </a:solidFill>
                          <a:effectLst/>
                          <a:latin typeface="+mn-lt"/>
                          <a:ea typeface="Open Sans" panose="020B0606030504020204" pitchFamily="34" charset="0"/>
                          <a:cs typeface="Open Sans" panose="020B0606030504020204" pitchFamily="34" charset="0"/>
                        </a:rPr>
                        <a:t>When will the funds be available?</a:t>
                      </a:r>
                      <a:endParaRPr lang="en-US" sz="1050" kern="1200" dirty="0">
                        <a:solidFill>
                          <a:schemeClr val="tx1"/>
                        </a:solidFill>
                        <a:effectLst/>
                        <a:latin typeface="+mn-lt"/>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55699"/>
                  </a:ext>
                </a:extLst>
              </a:tr>
              <a:tr h="370840">
                <a:tc>
                  <a:txBody>
                    <a:bodyPr/>
                    <a:lstStyle/>
                    <a:p>
                      <a:r>
                        <a:rPr lang="en-US" sz="1050" b="1" u="sng" kern="1200" dirty="0">
                          <a:solidFill>
                            <a:schemeClr val="tx1"/>
                          </a:solidFill>
                          <a:effectLst/>
                          <a:latin typeface="+mn-lt"/>
                          <a:ea typeface="Open Sans" panose="020B0606030504020204" pitchFamily="34" charset="0"/>
                          <a:cs typeface="Open Sans" panose="020B0606030504020204" pitchFamily="34" charset="0"/>
                        </a:rPr>
                        <a:t>Compelling Event </a:t>
                      </a:r>
                      <a:endParaRPr lang="en-US" sz="1050" b="1" u="sng" dirty="0">
                        <a:latin typeface="+mn-lt"/>
                        <a:ea typeface="Open Sans" panose="020B0606030504020204" pitchFamily="34" charset="0"/>
                        <a:cs typeface="Open Sans" panose="020B0606030504020204" pitchFamily="34" charset="0"/>
                      </a:endParaRP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Is there a specific date by which the customer must implement this initiative in order to avoid consequence(s) or receive the anticipated payback?</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pressures are driving this project?</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risks and benefits if they make a change?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By what specific date does the decision to proceed need to be made?</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When does the business approver need to start the project? </a:t>
                      </a:r>
                    </a:p>
                    <a:p>
                      <a:pPr marL="228600" marR="0" indent="-228600" algn="l" defTabSz="777240" rtl="0" eaLnBrk="1" fontAlgn="auto" latinLnBrk="0" hangingPunct="1">
                        <a:lnSpc>
                          <a:spcPct val="100000"/>
                        </a:lnSpc>
                        <a:spcBef>
                          <a:spcPts val="0"/>
                        </a:spcBef>
                        <a:spcAft>
                          <a:spcPts val="0"/>
                        </a:spcAft>
                        <a:buClrTx/>
                        <a:buSzTx/>
                        <a:buFont typeface="+mj-lt"/>
                        <a:buAutoNum type="arabicPeriod"/>
                        <a:tabLst/>
                        <a:defRPr/>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impact on the customer’s business of missing the date?</a:t>
                      </a:r>
                    </a:p>
                  </a:txBody>
                  <a:tcPr/>
                </a:tc>
                <a:tc>
                  <a:txBody>
                    <a:bodyPr/>
                    <a:lstStyle/>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Which key player has the authority to approve this type of initiative?</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are the consequences if the initiative is delayed?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payback to the customer if the initiative is completed on time?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How will a decision affect the customer's business? </a:t>
                      </a:r>
                    </a:p>
                    <a:p>
                      <a:pPr marL="228600" indent="-228600">
                        <a:buFont typeface="+mj-lt"/>
                        <a:buAutoNum type="arabicPeriod"/>
                      </a:pPr>
                      <a:r>
                        <a:rPr lang="en-US" sz="1050" kern="1200" dirty="0">
                          <a:solidFill>
                            <a:schemeClr val="tx1"/>
                          </a:solidFill>
                          <a:effectLst/>
                          <a:latin typeface="+mn-lt"/>
                          <a:ea typeface="Open Sans" panose="020B0606030504020204" pitchFamily="34" charset="0"/>
                          <a:cs typeface="Open Sans" panose="020B0606030504020204" pitchFamily="34" charset="0"/>
                        </a:rPr>
                        <a:t>What is the approver’s timeline to start the project?</a:t>
                      </a:r>
                    </a:p>
                    <a:p>
                      <a:pPr marL="228600" indent="-228600">
                        <a:buFont typeface="+mj-lt"/>
                        <a:buAutoNum type="arabicPeriod"/>
                      </a:pPr>
                      <a:endParaRPr lang="en-US" sz="1050" kern="1200" dirty="0">
                        <a:solidFill>
                          <a:schemeClr val="tx1"/>
                        </a:solidFill>
                        <a:effectLst/>
                        <a:latin typeface="+mn-lt"/>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66233180"/>
                  </a:ext>
                </a:extLst>
              </a:tr>
            </a:tbl>
          </a:graphicData>
        </a:graphic>
      </p:graphicFrame>
      <p:sp>
        <p:nvSpPr>
          <p:cNvPr id="13" name="TextBox 12">
            <a:extLst>
              <a:ext uri="{FF2B5EF4-FFF2-40B4-BE49-F238E27FC236}">
                <a16:creationId xmlns:a16="http://schemas.microsoft.com/office/drawing/2014/main" id="{8748BC60-3B1E-3047-9C7B-8A49DC9E3A5A}"/>
              </a:ext>
            </a:extLst>
          </p:cNvPr>
          <p:cNvSpPr txBox="1"/>
          <p:nvPr/>
        </p:nvSpPr>
        <p:spPr>
          <a:xfrm>
            <a:off x="382905" y="862686"/>
            <a:ext cx="2969896" cy="1423467"/>
          </a:xfrm>
          <a:prstGeom prst="rect">
            <a:avLst/>
          </a:prstGeom>
          <a:noFill/>
        </p:spPr>
        <p:txBody>
          <a:bodyPr wrap="square" rtlCol="0">
            <a:spAutoFit/>
          </a:bodyPr>
          <a:lstStyle/>
          <a:p>
            <a:r>
              <a:rPr lang="en-US" sz="1200" dirty="0">
                <a:ea typeface="Open Sans" panose="020B0606030504020204" pitchFamily="34" charset="0"/>
                <a:cs typeface="Open Sans" panose="020B0606030504020204" pitchFamily="34" charset="0"/>
              </a:rPr>
              <a:t>Assessment Key Question #1</a:t>
            </a:r>
            <a:br>
              <a:rPr lang="en-US" sz="1200" dirty="0">
                <a:ea typeface="Open Sans" panose="020B0606030504020204" pitchFamily="34" charset="0"/>
                <a:cs typeface="Open Sans" panose="020B0606030504020204" pitchFamily="34" charset="0"/>
              </a:rPr>
            </a:br>
            <a:r>
              <a:rPr lang="en-US" sz="1200" dirty="0">
                <a:ea typeface="Open Sans" panose="020B0606030504020204" pitchFamily="34" charset="0"/>
                <a:cs typeface="Open Sans" panose="020B0606030504020204" pitchFamily="34" charset="0"/>
              </a:rPr>
              <a:t>Is there an opportunity? </a:t>
            </a:r>
          </a:p>
          <a:p>
            <a:endParaRPr lang="en-US" sz="1000" dirty="0">
              <a:ea typeface="Open Sans" panose="020B0606030504020204" pitchFamily="34" charset="0"/>
              <a:cs typeface="Open Sans" panose="020B0606030504020204" pitchFamily="34" charset="0"/>
            </a:endParaRPr>
          </a:p>
          <a:p>
            <a:pPr marL="228600" indent="-228600">
              <a:buFont typeface="+mj-lt"/>
              <a:buAutoNum type="arabicPeriod"/>
            </a:pPr>
            <a:r>
              <a:rPr lang="en-US" sz="1050" dirty="0">
                <a:ea typeface="Open Sans" panose="020B0606030504020204" pitchFamily="34" charset="0"/>
                <a:cs typeface="Open Sans" panose="020B0606030504020204" pitchFamily="34" charset="0"/>
              </a:rPr>
              <a:t>Consider each of these indicators from the customer’s point of view. </a:t>
            </a:r>
          </a:p>
          <a:p>
            <a:pPr marL="228600" indent="-228600">
              <a:buFont typeface="+mj-lt"/>
              <a:buAutoNum type="arabicPeriod"/>
            </a:pPr>
            <a:r>
              <a:rPr lang="en-US" sz="1050" dirty="0">
                <a:ea typeface="Open Sans" panose="020B0606030504020204" pitchFamily="34" charset="0"/>
                <a:cs typeface="Open Sans" panose="020B0606030504020204" pitchFamily="34" charset="0"/>
              </a:rPr>
              <a:t>You will only need to mark the indicators once as the answers for each apply to both you and your competition.</a:t>
            </a:r>
          </a:p>
        </p:txBody>
      </p:sp>
      <p:sp>
        <p:nvSpPr>
          <p:cNvPr id="14" name="Title 1">
            <a:extLst>
              <a:ext uri="{FF2B5EF4-FFF2-40B4-BE49-F238E27FC236}">
                <a16:creationId xmlns:a16="http://schemas.microsoft.com/office/drawing/2014/main" id="{DB2F7BF9-25AB-594A-AACF-2159B0EC8FA0}"/>
              </a:ext>
            </a:extLst>
          </p:cNvPr>
          <p:cNvSpPr>
            <a:spLocks noGrp="1"/>
          </p:cNvSpPr>
          <p:nvPr>
            <p:ph type="title"/>
          </p:nvPr>
        </p:nvSpPr>
        <p:spPr>
          <a:xfrm>
            <a:off x="381000" y="2560320"/>
            <a:ext cx="6703695" cy="338554"/>
          </a:xfrm>
        </p:spPr>
        <p:txBody>
          <a:bodyPr>
            <a:normAutofit/>
          </a:bodyPr>
          <a:lstStyle/>
          <a:p>
            <a:r>
              <a:rPr lang="en-US" sz="1200" dirty="0">
                <a:latin typeface="+mn-lt"/>
                <a:ea typeface="Open Sans" panose="020B0606030504020204" pitchFamily="34" charset="0"/>
                <a:cs typeface="Open Sans" panose="020B0606030504020204" pitchFamily="34" charset="0"/>
              </a:rPr>
              <a:t>Coaching Questions</a:t>
            </a:r>
          </a:p>
        </p:txBody>
      </p:sp>
      <p:sp>
        <p:nvSpPr>
          <p:cNvPr id="9" name="TextBox 8">
            <a:extLst>
              <a:ext uri="{FF2B5EF4-FFF2-40B4-BE49-F238E27FC236}">
                <a16:creationId xmlns:a16="http://schemas.microsoft.com/office/drawing/2014/main" id="{470B79F1-387B-4652-AF6F-DDD1894A2DD3}"/>
              </a:ext>
            </a:extLst>
          </p:cNvPr>
          <p:cNvSpPr txBox="1"/>
          <p:nvPr/>
        </p:nvSpPr>
        <p:spPr>
          <a:xfrm>
            <a:off x="457200" y="9650656"/>
            <a:ext cx="685800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6</a:t>
            </a:r>
          </a:p>
        </p:txBody>
      </p:sp>
      <p:pic>
        <p:nvPicPr>
          <p:cNvPr id="3" name="Picture 2">
            <a:extLst>
              <a:ext uri="{FF2B5EF4-FFF2-40B4-BE49-F238E27FC236}">
                <a16:creationId xmlns:a16="http://schemas.microsoft.com/office/drawing/2014/main" id="{4B40B051-65EF-E14A-A953-92FD4D87A5DB}"/>
              </a:ext>
            </a:extLst>
          </p:cNvPr>
          <p:cNvPicPr>
            <a:picLocks noChangeAspect="1"/>
          </p:cNvPicPr>
          <p:nvPr/>
        </p:nvPicPr>
        <p:blipFill>
          <a:blip r:embed="rId2"/>
          <a:stretch>
            <a:fillRect/>
          </a:stretch>
        </p:blipFill>
        <p:spPr>
          <a:xfrm>
            <a:off x="3467100" y="914400"/>
            <a:ext cx="3825909" cy="1642232"/>
          </a:xfrm>
          <a:prstGeom prst="rect">
            <a:avLst/>
          </a:prstGeom>
        </p:spPr>
      </p:pic>
      <p:sp>
        <p:nvSpPr>
          <p:cNvPr id="15" name="TextBox 14">
            <a:extLst>
              <a:ext uri="{FF2B5EF4-FFF2-40B4-BE49-F238E27FC236}">
                <a16:creationId xmlns:a16="http://schemas.microsoft.com/office/drawing/2014/main" id="{30607DD7-0879-4264-BE6C-13CB3EC3CA0E}"/>
              </a:ext>
            </a:extLst>
          </p:cNvPr>
          <p:cNvSpPr txBox="1"/>
          <p:nvPr/>
        </p:nvSpPr>
        <p:spPr>
          <a:xfrm>
            <a:off x="382905" y="316982"/>
            <a:ext cx="6644640" cy="369332"/>
          </a:xfrm>
          <a:prstGeom prst="rect">
            <a:avLst/>
          </a:prstGeom>
          <a:noFill/>
        </p:spPr>
        <p:txBody>
          <a:bodyPr wrap="square" rtlCol="0">
            <a:spAutoFit/>
          </a:bodyPr>
          <a:lstStyle/>
          <a:p>
            <a:r>
              <a:rPr lang="en-US" sz="900" dirty="0">
                <a:latin typeface="+mj-lt"/>
                <a:ea typeface="Open Sans Light" panose="020B0306030504020204" pitchFamily="34" charset="0"/>
                <a:cs typeface="Open Sans Light" panose="020B0306030504020204" pitchFamily="34" charset="0"/>
              </a:rPr>
              <a:t>Win Deals That Matter</a:t>
            </a:r>
          </a:p>
          <a:p>
            <a:r>
              <a:rPr lang="en-US" sz="900" dirty="0">
                <a:latin typeface="+mj-lt"/>
                <a:ea typeface="Open Sans Light" panose="020B0306030504020204" pitchFamily="34" charset="0"/>
                <a:cs typeface="Open Sans Light" panose="020B0306030504020204" pitchFamily="34" charset="0"/>
              </a:rPr>
              <a:t>Best Practices and Coaching Guide</a:t>
            </a:r>
          </a:p>
        </p:txBody>
      </p:sp>
      <p:pic>
        <p:nvPicPr>
          <p:cNvPr id="12" name="Picture 2" descr="Altify | Customer Revenue Optimization &amp; Account Planning">
            <a:extLst>
              <a:ext uri="{FF2B5EF4-FFF2-40B4-BE49-F238E27FC236}">
                <a16:creationId xmlns:a16="http://schemas.microsoft.com/office/drawing/2014/main" id="{52F3870A-31D1-4868-A769-2583EFEB4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6" y="291345"/>
            <a:ext cx="1493519" cy="3458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drawing, mug&#10;&#10;Description automatically generated">
            <a:extLst>
              <a:ext uri="{FF2B5EF4-FFF2-40B4-BE49-F238E27FC236}">
                <a16:creationId xmlns:a16="http://schemas.microsoft.com/office/drawing/2014/main" id="{3B5EA471-5BA0-4E05-8DE0-80A23971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253" y="135810"/>
            <a:ext cx="2175894" cy="630977"/>
          </a:xfrm>
          <a:prstGeom prst="rect">
            <a:avLst/>
          </a:prstGeom>
        </p:spPr>
      </p:pic>
    </p:spTree>
    <p:extLst>
      <p:ext uri="{BB962C8B-B14F-4D97-AF65-F5344CB8AC3E}">
        <p14:creationId xmlns:p14="http://schemas.microsoft.com/office/powerpoint/2010/main" val="523689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4E893266BD6545A8880BD056E04811" ma:contentTypeVersion="0" ma:contentTypeDescription="Create a new document." ma:contentTypeScope="" ma:versionID="a96d3e32d8d2b2373d18972be80893c7">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12FB30-B330-4804-A13C-D25B0E3B6D44}"/>
</file>

<file path=customXml/itemProps2.xml><?xml version="1.0" encoding="utf-8"?>
<ds:datastoreItem xmlns:ds="http://schemas.openxmlformats.org/officeDocument/2006/customXml" ds:itemID="{A34B0314-665F-4AE2-8E14-16872577FE1E}"/>
</file>

<file path=customXml/itemProps3.xml><?xml version="1.0" encoding="utf-8"?>
<ds:datastoreItem xmlns:ds="http://schemas.openxmlformats.org/officeDocument/2006/customXml" ds:itemID="{5D22DFFB-450E-478C-83C2-30F162B4D1DD}"/>
</file>

<file path=docProps/app.xml><?xml version="1.0" encoding="utf-8"?>
<Properties xmlns="http://schemas.openxmlformats.org/officeDocument/2006/extended-properties" xmlns:vt="http://schemas.openxmlformats.org/officeDocument/2006/docPropsVTypes">
  <Template>Office Theme</Template>
  <TotalTime>11306</TotalTime>
  <Words>6766</Words>
  <Application>Microsoft Office PowerPoint</Application>
  <PresentationFormat>Custom</PresentationFormat>
  <Paragraphs>764</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Open Sans</vt:lpstr>
      <vt:lpstr>Salesforce Sans</vt:lpstr>
      <vt:lpstr>Wingdings</vt:lpstr>
      <vt:lpstr>Office Theme</vt:lpstr>
      <vt:lpstr>PowerPoint Presentation</vt:lpstr>
      <vt:lpstr>PowerPoint Presentation</vt:lpstr>
      <vt:lpstr>PowerPoint Presentation</vt:lpstr>
      <vt:lpstr>PowerPoint Presentation</vt:lpstr>
      <vt:lpstr>Insight Map Coaching Questions</vt:lpstr>
      <vt:lpstr>PowerPoint Presentation</vt:lpstr>
      <vt:lpstr>PowerPoint Presentation</vt:lpstr>
      <vt:lpstr>PowerPoint Presentation</vt:lpstr>
      <vt:lpstr>Coaching Questions</vt:lpstr>
      <vt:lpstr>Coaching Questions</vt:lpstr>
      <vt:lpstr>Coaching Questions</vt:lpstr>
      <vt:lpstr>Coaching Questions</vt:lpstr>
      <vt:lpstr>PowerPoint Presentation</vt:lpstr>
      <vt:lpstr>PowerPoint Presentation</vt:lpstr>
      <vt:lpstr>PowerPoint Presentation</vt:lpstr>
      <vt:lpstr>PowerPoint Presentation</vt:lpstr>
      <vt:lpstr>PowerPoint Presentation</vt:lpstr>
      <vt:lpstr>Strategy Coaching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TeamView Coaching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Smith</dc:creator>
  <cp:lastModifiedBy>Virgus Volertas</cp:lastModifiedBy>
  <cp:revision>736</cp:revision>
  <cp:lastPrinted>2019-11-22T00:32:18Z</cp:lastPrinted>
  <dcterms:created xsi:type="dcterms:W3CDTF">2018-01-18T18:59:39Z</dcterms:created>
  <dcterms:modified xsi:type="dcterms:W3CDTF">2020-07-02T16:58:25Z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0x010100D74E893266BD6545A8880BD056E04811</vt:lpwstr>
  </property>
</Properties>
</file>