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0" r:id="rId5"/>
  </p:sldMasterIdLst>
  <p:notesMasterIdLst>
    <p:notesMasterId r:id="rId25"/>
  </p:notesMasterIdLst>
  <p:handoutMasterIdLst>
    <p:handoutMasterId r:id="rId26"/>
  </p:handoutMasterIdLst>
  <p:sldIdLst>
    <p:sldId id="395" r:id="rId6"/>
    <p:sldId id="2199" r:id="rId7"/>
    <p:sldId id="2243" r:id="rId8"/>
    <p:sldId id="2124" r:id="rId9"/>
    <p:sldId id="2205" r:id="rId10"/>
    <p:sldId id="2130" r:id="rId11"/>
    <p:sldId id="2235" r:id="rId12"/>
    <p:sldId id="2236" r:id="rId13"/>
    <p:sldId id="2237" r:id="rId14"/>
    <p:sldId id="2238" r:id="rId15"/>
    <p:sldId id="2241" r:id="rId16"/>
    <p:sldId id="2240" r:id="rId17"/>
    <p:sldId id="2242" r:id="rId18"/>
    <p:sldId id="2245" r:id="rId19"/>
    <p:sldId id="2126" r:id="rId20"/>
    <p:sldId id="2216" r:id="rId21"/>
    <p:sldId id="2244" r:id="rId22"/>
    <p:sldId id="2239" r:id="rId23"/>
    <p:sldId id="464" r:id="rId24"/>
  </p:sldIdLst>
  <p:sldSz cx="12192000" cy="6858000"/>
  <p:notesSz cx="6858000" cy="9313863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ri Mathisen" initials="AM" lastIdx="37" clrIdx="6">
    <p:extLst>
      <p:ext uri="{19B8F6BF-5375-455C-9EA6-DF929625EA0E}">
        <p15:presenceInfo xmlns:p15="http://schemas.microsoft.com/office/powerpoint/2012/main" userId="Auri Mathisen" providerId="None"/>
      </p:ext>
    </p:extLst>
  </p:cmAuthor>
  <p:cmAuthor id="1" name="Caitlyn Ryan" initials="CR" lastIdx="3" clrIdx="0">
    <p:extLst>
      <p:ext uri="{19B8F6BF-5375-455C-9EA6-DF929625EA0E}">
        <p15:presenceInfo xmlns:p15="http://schemas.microsoft.com/office/powerpoint/2012/main" userId="S-1-5-21-383413107-1061881802-891584314-12522" providerId="AD"/>
      </p:ext>
    </p:extLst>
  </p:cmAuthor>
  <p:cmAuthor id="8" name="David Griffith" initials="DG" lastIdx="2" clrIdx="7">
    <p:extLst>
      <p:ext uri="{19B8F6BF-5375-455C-9EA6-DF929625EA0E}">
        <p15:presenceInfo xmlns:p15="http://schemas.microsoft.com/office/powerpoint/2012/main" userId="S::davidg@silverfoxprod.com::d098c8ac-700f-46f0-bf84-2134bdb9d901" providerId="AD"/>
      </p:ext>
    </p:extLst>
  </p:cmAuthor>
  <p:cmAuthor id="2" name="Anna Dunavin" initials="AD" lastIdx="26" clrIdx="1">
    <p:extLst>
      <p:ext uri="{19B8F6BF-5375-455C-9EA6-DF929625EA0E}">
        <p15:presenceInfo xmlns:p15="http://schemas.microsoft.com/office/powerpoint/2012/main" userId="S-1-5-21-2390023457-1209225828-2205899178-12907" providerId="AD"/>
      </p:ext>
    </p:extLst>
  </p:cmAuthor>
  <p:cmAuthor id="9" name="Leigh Brown" initials="LB" lastIdx="72" clrIdx="8">
    <p:extLst>
      <p:ext uri="{19B8F6BF-5375-455C-9EA6-DF929625EA0E}">
        <p15:presenceInfo xmlns:p15="http://schemas.microsoft.com/office/powerpoint/2012/main" userId="S::alebrown@teladoc.com::ed6dc3cd-9490-42a7-8e6f-f58c5d1d4dd0" providerId="AD"/>
      </p:ext>
    </p:extLst>
  </p:cmAuthor>
  <p:cmAuthor id="3" name="Laura J. Whipple" initials="LJW" lastIdx="9" clrIdx="2">
    <p:extLst>
      <p:ext uri="{19B8F6BF-5375-455C-9EA6-DF929625EA0E}">
        <p15:presenceInfo xmlns:p15="http://schemas.microsoft.com/office/powerpoint/2012/main" userId="S-1-5-21-2390023457-1209225828-2205899178-10452" providerId="AD"/>
      </p:ext>
    </p:extLst>
  </p:cmAuthor>
  <p:cmAuthor id="4" name="Kaylee McAvoy" initials="KM" lastIdx="10" clrIdx="3">
    <p:extLst>
      <p:ext uri="{19B8F6BF-5375-455C-9EA6-DF929625EA0E}">
        <p15:presenceInfo xmlns:p15="http://schemas.microsoft.com/office/powerpoint/2012/main" userId="Kaylee McAvoy" providerId="None"/>
      </p:ext>
    </p:extLst>
  </p:cmAuthor>
  <p:cmAuthor id="5" name="Laura J. Whipple" initials="LJW [2]" lastIdx="72" clrIdx="4">
    <p:extLst>
      <p:ext uri="{19B8F6BF-5375-455C-9EA6-DF929625EA0E}">
        <p15:presenceInfo xmlns:p15="http://schemas.microsoft.com/office/powerpoint/2012/main" userId="S::lwhipple@teladoc.com::1c0c7b2b-7324-4195-b71e-6b56b8acd491" providerId="AD"/>
      </p:ext>
    </p:extLst>
  </p:cmAuthor>
  <p:cmAuthor id="6" name="Kirk Seace" initials="KS" lastIdx="10" clrIdx="5">
    <p:extLst>
      <p:ext uri="{19B8F6BF-5375-455C-9EA6-DF929625EA0E}">
        <p15:presenceInfo xmlns:p15="http://schemas.microsoft.com/office/powerpoint/2012/main" userId="S::kseace@teladoc.com::0f5e548c-d98e-4a7f-82e9-74f4a34b9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9A7"/>
    <a:srgbClr val="F6BE00"/>
    <a:srgbClr val="F0F1F1"/>
    <a:srgbClr val="87D2E5"/>
    <a:srgbClr val="9ED7E6"/>
    <a:srgbClr val="EEEFEF"/>
    <a:srgbClr val="887BA4"/>
    <a:srgbClr val="1F5D98"/>
    <a:srgbClr val="244E8C"/>
    <a:srgbClr val="746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74" autoAdjust="0"/>
    <p:restoredTop sz="80027" autoAdjust="0"/>
  </p:normalViewPr>
  <p:slideViewPr>
    <p:cSldViewPr snapToGrid="0" showGuides="1">
      <p:cViewPr varScale="1">
        <p:scale>
          <a:sx n="75" d="100"/>
          <a:sy n="75" d="100"/>
        </p:scale>
        <p:origin x="691" y="68"/>
      </p:cViewPr>
      <p:guideLst/>
    </p:cSldViewPr>
  </p:slideViewPr>
  <p:outlineViewPr>
    <p:cViewPr>
      <p:scale>
        <a:sx n="33" d="100"/>
        <a:sy n="33" d="100"/>
      </p:scale>
      <p:origin x="0" y="-2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16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9E94B7-71C3-4844-917D-71D9DE8D7A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Teladoc, Inc.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7FBA4C-B534-45C5-A209-E6B79FE9E6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F6B0-AECB-436D-AC24-8E0CEB00BF7D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AA9A2-5F23-46B9-B9F1-9A4FED2B30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119E6-CD48-4906-B23E-2C99D7DB06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2831E-C98F-472B-8E3E-2E9FAF4D0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30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</a:rPr>
              <a:t>Teladoc, Inc.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1A7B0-703C-2F46-875E-B013B47F0691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03CDF-AA46-F54C-BB03-04DB2C38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03CDF-AA46-F54C-BB03-04DB2C384E8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https://www.surveymonkey.com/r/ZWQ9XM3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5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 will be able to add the survey results for each attendee into their contact record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40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concludes today’s training on the Virtual Experience Center. Thank you and have a great 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8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know we are all in the same boat with virtual meeting fatigue. The good news is, we’ve created a unique and innovative way for you to transform your standard presentations. Today I will introduce you to the  Teladoc Health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 - Virtual Experience Center- where you can take your clients and prospects on an immersive journey and showcase our breadth solutions from hospital to the home</a:t>
            </a:r>
          </a:p>
          <a:p>
            <a:r>
              <a:rPr lang="en-US" sz="1600" dirty="0"/>
              <a:t> - </a:t>
            </a:r>
            <a:r>
              <a:rPr lang="en-US" dirty="0"/>
              <a:t>One of the great features of the Virtual EC is the ability to quickly and easily request it and I will show you how.</a:t>
            </a:r>
          </a:p>
          <a:p>
            <a:r>
              <a:rPr lang="en-US" dirty="0"/>
              <a:t>- And finally I’ll walk through the ease of use and most importantly powerful customization capabilities that will make your briefing specific to each client or prospect.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3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first, here is a quick video to introduce you to the Experience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1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To give you a little insight as to why we created the experience center, we’ve found there is true value not only to our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customes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 but also to us as the host.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For our customers it gives them the ability to virtually experience our whole story- from the hospital to the home. They can also receive technology updates, hear about our strategic direction and ultimately receive customized high-level messaging in a unique way.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519">
                    <a:srgbClr val="000000"/>
                  </a:gs>
                  <a:gs pos="52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For the host company, studies have shown that </a:t>
            </a:r>
            <a:r>
              <a:rPr lang="en-US" sz="1600" b="1" dirty="0">
                <a:solidFill>
                  <a:schemeClr val="accent4"/>
                </a:solidFill>
              </a:rPr>
              <a:t>87% of attendees </a:t>
            </a:r>
            <a:r>
              <a:rPr lang="en-US" sz="1600" dirty="0"/>
              <a:t>said their briefing contributed to strengthening their relationship with the host company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>
                <a:solidFill>
                  <a:schemeClr val="accent4"/>
                </a:solidFill>
              </a:rPr>
              <a:t>71% </a:t>
            </a:r>
            <a:r>
              <a:rPr lang="en-US" sz="1600" dirty="0"/>
              <a:t>made a decision to purchase products or services discussed in their briefings as a result of the experience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>
                <a:solidFill>
                  <a:schemeClr val="accent4"/>
                </a:solidFill>
              </a:rPr>
              <a:t>74% </a:t>
            </a:r>
            <a:r>
              <a:rPr lang="en-US" sz="1600" dirty="0"/>
              <a:t>of purchasers said the amount of their purchase increased as a result the briefing — by an average of </a:t>
            </a:r>
            <a:r>
              <a:rPr lang="en-US" sz="1600" b="1" dirty="0">
                <a:solidFill>
                  <a:schemeClr val="accent4"/>
                </a:solidFill>
              </a:rPr>
              <a:t>31%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>
                <a:solidFill>
                  <a:schemeClr val="accent4"/>
                </a:solidFill>
              </a:rPr>
              <a:t>41% </a:t>
            </a:r>
            <a:r>
              <a:rPr lang="en-US" sz="1600" dirty="0"/>
              <a:t>of purchasers said that the briefing shortened their purchase cycles 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6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8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If you are in the Teladoc Health salesforce instance you need to request via salesforce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you add internal and external attendees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92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you’re not currently using the </a:t>
            </a:r>
            <a:r>
              <a:rPr lang="en-US" dirty="0" err="1"/>
              <a:t>teladoc</a:t>
            </a:r>
            <a:r>
              <a:rPr lang="en-US" dirty="0"/>
              <a:t> health instance in SF, you will request through SharePoint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03CDF-AA46-F54C-BB03-04DB2C384E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presenter@email.com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69F89866-BB4A-4925-BC00-4030CCA0E0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2651237"/>
            <a:ext cx="5178743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3F5C78-AC49-4714-9492-110040FCED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520" y="4286879"/>
            <a:ext cx="5178743" cy="369332"/>
          </a:xfrm>
        </p:spPr>
        <p:txBody>
          <a:bodyPr vert="horz" wrap="square" lIns="0" tIns="0" rIns="0" bIns="0" rtlCol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2000" kern="1200" dirty="0" smtClean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  <a:lvl2pPr>
              <a:defRPr lang="en-US" sz="1875" smtClean="0">
                <a:solidFill>
                  <a:schemeClr val="tx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indent="0">
              <a:buNone/>
            </a:pPr>
            <a:r>
              <a:rPr lang="en-US" sz="2400" dirty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Century Gothic" charset="0"/>
              </a:rPr>
              <a:t>Presented to company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C8E9675-C558-4334-841A-24EBC0329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731520" y="731520"/>
            <a:ext cx="2100941" cy="6857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F742BF-25D0-4F79-9D13-BAA5F9B7C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6274288" y="653500"/>
            <a:ext cx="5551000" cy="55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0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tion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ACDA49-E87A-4D55-A360-1DC719963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65001" y="2472743"/>
            <a:ext cx="4242516" cy="1912514"/>
          </a:xfrm>
          <a:prstGeom prst="rect">
            <a:avLst/>
          </a:prstGeom>
        </p:spPr>
      </p:pic>
      <p:sp>
        <p:nvSpPr>
          <p:cNvPr id="2" name="Title 26">
            <a:extLst>
              <a:ext uri="{FF2B5EF4-FFF2-40B4-BE49-F238E27FC236}">
                <a16:creationId xmlns:a16="http://schemas.microsoft.com/office/drawing/2014/main" id="{7A91AEC8-E1B2-47A0-A73A-1AFB7831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080" y="3090446"/>
            <a:ext cx="9067889" cy="677108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1"/>
                    </a:gs>
                    <a:gs pos="61058">
                      <a:schemeClr val="tx1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164F7-A32B-41EB-AFCA-2B6A66E660EA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5BEEB-8620-4CCC-B9BC-0AAD6DFC6485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101B4-5724-4A6F-88A7-661A69D139D6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DB48AC-4786-40D4-B971-9F005E8D3A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8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tion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E2A248-5D38-473E-A8B3-62296EE0B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38070" y="0"/>
            <a:ext cx="4242516" cy="1912514"/>
          </a:xfrm>
          <a:prstGeom prst="rect">
            <a:avLst/>
          </a:prstGeom>
        </p:spPr>
      </p:pic>
      <p:sp>
        <p:nvSpPr>
          <p:cNvPr id="2" name="Title 26">
            <a:extLst>
              <a:ext uri="{FF2B5EF4-FFF2-40B4-BE49-F238E27FC236}">
                <a16:creationId xmlns:a16="http://schemas.microsoft.com/office/drawing/2014/main" id="{7A91AEC8-E1B2-47A0-A73A-1AFB7831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056" y="3090446"/>
            <a:ext cx="9067889" cy="677108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ctr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1"/>
                    </a:gs>
                    <a:gs pos="61058">
                      <a:schemeClr val="tx1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164F7-A32B-41EB-AFCA-2B6A66E660EA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5BEEB-8620-4CCC-B9BC-0AAD6DFC6485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101B4-5724-4A6F-88A7-661A69D139D6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DB48AC-4786-40D4-B971-9F005E8D3A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61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360-8BFC-45AE-B327-8299E54C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A7C5D-D4A9-4121-B7F6-EE174B399C16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9EB58-041A-4113-A7EC-70477DF9EC3B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71168E-C8CB-4A3B-A9E8-512E09966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C4F2B-4AD3-407E-A75E-CBB1C541B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538" y="5931646"/>
            <a:ext cx="11461750" cy="135780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6A7A457-BCBC-4F5A-B7CB-3A54E4BC66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6525" y="1765586"/>
            <a:ext cx="1905000" cy="1905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67A0704-C1F8-4589-A4BD-1A165614DB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1768" y="1767110"/>
            <a:ext cx="1901952" cy="1901952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CFEC890-0D46-4D62-8F94-30F7578687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4149" y="1767174"/>
            <a:ext cx="1903413" cy="1901825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0566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CDC3-C5BB-4B33-A07D-33247DE1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23BA1-7B4A-43B8-AA17-65DC1839D70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5E38C-32D5-4BE2-A5E2-5444FE78FAFF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10D72-D690-420A-942B-F9C835217950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E372C-B48C-455B-8F7A-D9ABEB824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5928926"/>
            <a:ext cx="11460163" cy="138499"/>
          </a:xfrm>
        </p:spPr>
        <p:txBody>
          <a:bodyPr anchor="b" anchorCtr="0">
            <a:spAutoFit/>
          </a:bodyPr>
          <a:lstStyle>
            <a:lvl1pPr marL="0" indent="0">
              <a:spcBef>
                <a:spcPts val="300"/>
              </a:spcBef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167F2-C332-4B60-973C-86B9BC78F3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0" y="1143000"/>
            <a:ext cx="11456988" cy="460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3891256-3EF6-4FE0-96B8-179B7FD5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53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CDC3-C5BB-4B33-A07D-33247DE1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2AEDD-1571-4654-B081-6B4C58130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5613"/>
            <a:ext cx="11457432" cy="754053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23BA1-7B4A-43B8-AA17-65DC1839D70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5E38C-32D5-4BE2-A5E2-5444FE78FAFF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10D72-D690-420A-942B-F9C835217950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E372C-B48C-455B-8F7A-D9ABEB824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5928926"/>
            <a:ext cx="11460163" cy="138499"/>
          </a:xfrm>
        </p:spPr>
        <p:txBody>
          <a:bodyPr anchor="b" anchorCtr="0">
            <a:spAutoFit/>
          </a:bodyPr>
          <a:lstStyle>
            <a:lvl1pPr marL="0" indent="0">
              <a:spcBef>
                <a:spcPts val="300"/>
              </a:spcBef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A53D7-BB0E-4BC7-B2F9-DC4C85CF4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538" y="886968"/>
            <a:ext cx="11456987" cy="307777"/>
          </a:xfrm>
        </p:spPr>
        <p:txBody>
          <a:bodyPr>
            <a:spAutoFit/>
          </a:bodyPr>
          <a:lstStyle>
            <a:lvl1pPr marL="0" indent="0">
              <a:buNone/>
              <a:defRPr sz="2000"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482F638-6A2F-4623-AE82-B16BABB0D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118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360-8BFC-45AE-B327-8299E54C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A7C5D-D4A9-4121-B7F6-EE174B399C16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9EB58-041A-4113-A7EC-70477DF9EC3B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71168E-C8CB-4A3B-A9E8-512E09966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C4F2B-4AD3-407E-A75E-CBB1C541B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538" y="5931646"/>
            <a:ext cx="11461750" cy="135780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</p:spTree>
    <p:extLst>
      <p:ext uri="{BB962C8B-B14F-4D97-AF65-F5344CB8AC3E}">
        <p14:creationId xmlns:p14="http://schemas.microsoft.com/office/powerpoint/2010/main" val="114884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2CB0E-C386-4803-878F-8681E66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8E164-B134-474F-AE7B-70F9EAAB68D8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26AB1-D0A0-4FA0-AF97-773B8BAA0D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59" y="1143000"/>
            <a:ext cx="5544503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83F1D-B2D4-4FE9-9716-9DCEFF6C46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4438" y="1143000"/>
            <a:ext cx="5530850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5341B-0DE8-4F14-A045-7A09E0D9A7D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 Teladoc Health, Inc. All rights reserved.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F1EB698-FE52-4ADB-994D-C287A0554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2C394B-1238-49DB-90D8-00FCC7A9D1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5928926"/>
            <a:ext cx="11457432" cy="193578"/>
          </a:xfrm>
        </p:spPr>
        <p:txBody>
          <a:bodyPr/>
          <a:lstStyle>
            <a:lvl1pPr marL="0" indent="0">
              <a:buFontTx/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</p:spTree>
    <p:extLst>
      <p:ext uri="{BB962C8B-B14F-4D97-AF65-F5344CB8AC3E}">
        <p14:creationId xmlns:p14="http://schemas.microsoft.com/office/powerpoint/2010/main" val="389517512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2CB0E-C386-4803-878F-8681E66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8E164-B134-474F-AE7B-70F9EAAB68D8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26AB1-D0A0-4FA0-AF97-773B8BAA0D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60" y="1725613"/>
            <a:ext cx="5257800" cy="661720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83F1D-B2D4-4FE9-9716-9DCEFF6C46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72730" y="1725613"/>
            <a:ext cx="5257800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5341B-0DE8-4F14-A045-7A09E0D9A7D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2B620F-176B-4F05-821D-1490070683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143000"/>
            <a:ext cx="5257800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 b="0"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8D87D7-832C-47AA-B57C-8A49ECA0E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2730" y="1143000"/>
            <a:ext cx="5257800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0"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4F780C5-7D60-425D-8275-7E1D85C99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2D15BB-F136-4494-A6A6-9B14CBAD3D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538" y="5928926"/>
            <a:ext cx="11311996" cy="123111"/>
          </a:xfrm>
        </p:spPr>
        <p:txBody>
          <a:bodyPr/>
          <a:lstStyle>
            <a:lvl1pPr marL="0" indent="0">
              <a:buFontTx/>
              <a:buNone/>
              <a:defRPr sz="900">
                <a:gradFill>
                  <a:gsLst>
                    <a:gs pos="24519">
                      <a:schemeClr val="accent6"/>
                    </a:gs>
                    <a:gs pos="53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</p:spTree>
    <p:extLst>
      <p:ext uri="{BB962C8B-B14F-4D97-AF65-F5344CB8AC3E}">
        <p14:creationId xmlns:p14="http://schemas.microsoft.com/office/powerpoint/2010/main" val="3543962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2CB0E-C386-4803-878F-8681E66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8E164-B134-474F-AE7B-70F9EAAB68D8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726AB1-D0A0-4FA0-AF97-773B8BAA0D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60" y="1709928"/>
            <a:ext cx="5289606" cy="661720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83F1D-B2D4-4FE9-9716-9DCEFF6C460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80922" y="1709928"/>
            <a:ext cx="5444365" cy="861774"/>
          </a:xfrm>
        </p:spPr>
        <p:txBody>
          <a:bodyPr wrap="square">
            <a:spAutoFit/>
          </a:bodyPr>
          <a:lstStyle>
            <a:lvl1pPr marL="111125" indent="-111125">
              <a:buNone/>
              <a:defRPr sz="2800">
                <a:gradFill>
                  <a:gsLst>
                    <a:gs pos="24519">
                      <a:schemeClr val="accent4"/>
                    </a:gs>
                    <a:gs pos="52000">
                      <a:schemeClr val="accent4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“Put your pull quote or takeaway message here”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5341B-0DE8-4F14-A045-7A09E0D9A7D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2736C-1DB8-4C54-A315-12FE652965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886968"/>
            <a:ext cx="11460163" cy="307777"/>
          </a:xfrm>
        </p:spPr>
        <p:txBody>
          <a:bodyPr>
            <a:spAutoFit/>
          </a:bodyPr>
          <a:lstStyle>
            <a:lvl1pPr marL="0" indent="0">
              <a:buNone/>
              <a:defRPr>
                <a:gradFill>
                  <a:gsLst>
                    <a:gs pos="24519">
                      <a:schemeClr val="accent2"/>
                    </a:gs>
                    <a:gs pos="52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EA5009-7BAC-4448-9EF8-DBE3941C7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B232E7-5A6E-4551-8D74-6A1ED63432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8" y="5928926"/>
            <a:ext cx="11311996" cy="203517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1B0EB3-7EA4-4201-B721-1ABC21203A49}"/>
              </a:ext>
            </a:extLst>
          </p:cNvPr>
          <p:cNvCxnSpPr>
            <a:cxnSpLocks/>
          </p:cNvCxnSpPr>
          <p:nvPr userDrawn="1"/>
        </p:nvCxnSpPr>
        <p:spPr>
          <a:xfrm>
            <a:off x="6036366" y="1716765"/>
            <a:ext cx="0" cy="2878859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98000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Header &amp;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09D9F1A-1112-44AE-BCB3-899CF31550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365759" y="1143000"/>
            <a:ext cx="5545137" cy="4927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541CF-CFCE-4BF0-8E83-76E07270E40D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E9FB-D395-4578-958A-BF90A09D0672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1F0B1-2F39-45D3-BEB3-40C680FE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02A7B8-C54C-47A2-ABFE-32DA2284A8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4437" y="1143000"/>
            <a:ext cx="5541264" cy="152734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538EA-6C25-4FA8-AD11-A5CAF613A2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50" y="5928926"/>
            <a:ext cx="5545138" cy="138499"/>
          </a:xfrm>
        </p:spPr>
        <p:txBody>
          <a:bodyPr vert="horz" lIns="0" tIns="0" rIns="0" bIns="0" rtlCol="0" anchor="b" anchorCtr="0">
            <a:spAutoFit/>
          </a:bodyPr>
          <a:lstStyle>
            <a:lvl1pPr marL="0" indent="0">
              <a:buNone/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230188" lvl="0" indent="-230188">
              <a:spcBef>
                <a:spcPts val="300"/>
              </a:spcBef>
            </a:pPr>
            <a:r>
              <a:rPr lang="en-US" dirty="0"/>
              <a:t>Footnote 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5ABB4-B912-4F06-9B75-DB857548D4FD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CA89AB-A901-40C1-BA3D-41BEA8D87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74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3D8F477-FC77-4209-B27C-51BF28E3F0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69F89866-BB4A-4925-BC00-4030CCA0E01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2651237"/>
            <a:ext cx="5178743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C3F5C78-AC49-4714-9492-110040FCED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520" y="4286879"/>
            <a:ext cx="5178743" cy="369332"/>
          </a:xfrm>
        </p:spPr>
        <p:txBody>
          <a:bodyPr vert="horz" wrap="square" lIns="0" tIns="0" rIns="0" bIns="0" rtlCol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2400" kern="1200" dirty="0" smtClean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  <a:lvl2pPr>
              <a:defRPr lang="en-US" sz="1875" smtClean="0">
                <a:solidFill>
                  <a:schemeClr val="tx1"/>
                </a:solidFill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indent="0">
              <a:buNone/>
            </a:pPr>
            <a:r>
              <a:rPr lang="en-US" sz="2400" dirty="0">
                <a:gradFill>
                  <a:gsLst>
                    <a:gs pos="23077">
                      <a:schemeClr val="tx1"/>
                    </a:gs>
                    <a:gs pos="45673">
                      <a:schemeClr val="tx1"/>
                    </a:gs>
                  </a:gsLst>
                  <a:lin ang="0" scaled="1"/>
                </a:gradFill>
                <a:latin typeface="Century Gothic" charset="0"/>
              </a:rPr>
              <a:t>Presented to company </a:t>
            </a:r>
          </a:p>
        </p:txBody>
      </p:sp>
    </p:spTree>
    <p:extLst>
      <p:ext uri="{BB962C8B-B14F-4D97-AF65-F5344CB8AC3E}">
        <p14:creationId xmlns:p14="http://schemas.microsoft.com/office/powerpoint/2010/main" val="3965197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Header &amp;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ECBE47-3E13-45A9-B684-329CADF8CD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537" y="5930900"/>
            <a:ext cx="5341523" cy="139700"/>
          </a:xfrm>
        </p:spPr>
        <p:txBody>
          <a:bodyPr/>
          <a:lstStyle>
            <a:lvl1pPr marL="0" indent="0">
              <a:buFontTx/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  <a:lvl2pPr marL="230188" indent="0">
              <a:buFontTx/>
              <a:buNone/>
              <a:defRPr/>
            </a:lvl2pPr>
            <a:lvl3pPr marL="1224460" indent="0">
              <a:buFontTx/>
              <a:buNone/>
              <a:defRPr/>
            </a:lvl3pPr>
            <a:lvl4pPr marL="1836691" indent="0">
              <a:buFontTx/>
              <a:buNone/>
              <a:defRPr/>
            </a:lvl4pPr>
            <a:lvl5pPr marL="2448921" indent="0">
              <a:buFontTx/>
              <a:buNone/>
              <a:defRPr/>
            </a:lvl5pPr>
          </a:lstStyle>
          <a:p>
            <a:pPr lvl="0"/>
            <a:r>
              <a:rPr lang="en-US" dirty="0"/>
              <a:t>Footnote here.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09D9F1A-1112-44AE-BCB3-899CF31550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291072" y="1143000"/>
            <a:ext cx="5541264" cy="4927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3">
                <a:gradFill>
                  <a:gsLst>
                    <a:gs pos="7792">
                      <a:schemeClr val="bg1"/>
                    </a:gs>
                    <a:gs pos="24519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541CF-CFCE-4BF0-8E83-76E07270E40D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E9FB-D395-4578-958A-BF90A09D0672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1F0B1-2F39-45D3-BEB3-40C680FE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02A7B8-C54C-47A2-ABFE-32DA2284A8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1143000"/>
            <a:ext cx="5541264" cy="1527341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5ABB4-B912-4F06-9B75-DB857548D4FD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DF8A92-72C9-4987-ACB2-7A78BC6829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397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with conn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BB0114-2011-4688-9615-19244E326F1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32064" y="0"/>
            <a:ext cx="4059936" cy="686409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67"/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236293-D582-4865-9590-F88C740D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7485432" cy="5539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D04A7-52E6-468F-B4CF-465D62ED4F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1143000"/>
            <a:ext cx="6856412" cy="1527341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5C9DE-47A0-4B9B-8C62-F5485B53E2D7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E1CBC11-5611-4936-A3AA-30E87F802F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pic>
        <p:nvPicPr>
          <p:cNvPr id="14" name="Graphic 11">
            <a:extLst>
              <a:ext uri="{FF2B5EF4-FFF2-40B4-BE49-F238E27FC236}">
                <a16:creationId xmlns:a16="http://schemas.microsoft.com/office/drawing/2014/main" id="{EA1FD2CD-6535-458A-9260-0BCDDE12EC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37" y="2569464"/>
            <a:ext cx="1719072" cy="171907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5C671B-9F89-4D04-871B-AC095BE05C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5927434"/>
            <a:ext cx="6280150" cy="139991"/>
          </a:xfrm>
        </p:spPr>
        <p:txBody>
          <a:bodyPr/>
          <a:lstStyle>
            <a:lvl1pPr marL="0" indent="0">
              <a:buFontTx/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</p:spTree>
    <p:extLst>
      <p:ext uri="{BB962C8B-B14F-4D97-AF65-F5344CB8AC3E}">
        <p14:creationId xmlns:p14="http://schemas.microsoft.com/office/powerpoint/2010/main" val="202645601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2B51-1311-497C-8CB3-BCE6537C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054023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F93F5-90B5-4EA7-ACBC-061D9D44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1728216"/>
            <a:ext cx="6054725" cy="661720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0B6F9-D7DD-47D2-B1BB-74167071D471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979FC-C969-4A96-A0ED-5184D2177632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8BCDF-B413-4B52-9E72-364F279E5F5E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3D5197-B72C-4435-B10C-2B6E559DA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A21A970-D2D5-4E34-8938-59C162D2E6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5928926"/>
            <a:ext cx="6053328" cy="138499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900" dirty="0" smtClean="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marL="0" lvl="0" indent="0">
              <a:spcBef>
                <a:spcPts val="300"/>
              </a:spcBef>
              <a:buNone/>
            </a:pPr>
            <a:r>
              <a:rPr lang="en-US" dirty="0"/>
              <a:t>Footnote here.</a:t>
            </a:r>
          </a:p>
        </p:txBody>
      </p:sp>
    </p:spTree>
    <p:extLst>
      <p:ext uri="{BB962C8B-B14F-4D97-AF65-F5344CB8AC3E}">
        <p14:creationId xmlns:p14="http://schemas.microsoft.com/office/powerpoint/2010/main" val="282545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vy Messaging Option Aqu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6">
            <a:extLst>
              <a:ext uri="{FF2B5EF4-FFF2-40B4-BE49-F238E27FC236}">
                <a16:creationId xmlns:a16="http://schemas.microsoft.com/office/drawing/2014/main" id="{7A91AEC8-E1B2-47A0-A73A-1AFB7831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3430896"/>
            <a:ext cx="10459811" cy="615553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80" baseline="0" dirty="0">
                <a:gradFill>
                  <a:gsLst>
                    <a:gs pos="10577">
                      <a:schemeClr val="tx2"/>
                    </a:gs>
                    <a:gs pos="45192">
                      <a:schemeClr val="tx2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164F7-A32B-41EB-AFCA-2B6A66E660EA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5BEEB-8620-4CCC-B9BC-0AAD6DFC6485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101B4-5724-4A6F-88A7-661A69D139D6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DB48AC-4786-40D4-B971-9F005E8D3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BE3D44-2775-47CE-9510-B6B3614D100D}"/>
              </a:ext>
            </a:extLst>
          </p:cNvPr>
          <p:cNvCxnSpPr/>
          <p:nvPr userDrawn="1"/>
        </p:nvCxnSpPr>
        <p:spPr>
          <a:xfrm>
            <a:off x="914400" y="3072984"/>
            <a:ext cx="0" cy="1331377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1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vy Messaging Option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9334BDD-8CB0-49B0-9830-A8B32121EA4F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0B9F4-514F-462A-B425-3825B8C6C143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86027-A28F-4AD3-BCA6-E42E3AAF3904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068E5F-CF0F-465C-BA11-9FE2D7CB82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  <p:sp>
        <p:nvSpPr>
          <p:cNvPr id="9" name="Title 26">
            <a:extLst>
              <a:ext uri="{FF2B5EF4-FFF2-40B4-BE49-F238E27FC236}">
                <a16:creationId xmlns:a16="http://schemas.microsoft.com/office/drawing/2014/main" id="{95B5B45F-2B19-4C03-B6AF-88D4FB49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3430896"/>
            <a:ext cx="10459811" cy="615553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80" baseline="0" dirty="0">
                <a:gradFill>
                  <a:gsLst>
                    <a:gs pos="10577">
                      <a:schemeClr val="tx2"/>
                    </a:gs>
                    <a:gs pos="45192">
                      <a:schemeClr val="tx2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171B89-8BC6-460B-94A5-44939525155B}"/>
              </a:ext>
            </a:extLst>
          </p:cNvPr>
          <p:cNvCxnSpPr/>
          <p:nvPr userDrawn="1"/>
        </p:nvCxnSpPr>
        <p:spPr>
          <a:xfrm>
            <a:off x="914400" y="3072984"/>
            <a:ext cx="0" cy="1331377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178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Messaging Option Light Gra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70CA573B-6689-4C69-B79D-BFD690293D71}"/>
              </a:ext>
            </a:extLst>
          </p:cNvPr>
          <p:cNvSpPr txBox="1"/>
          <p:nvPr userDrawn="1"/>
        </p:nvSpPr>
        <p:spPr>
          <a:xfrm>
            <a:off x="11268603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C904E-E965-41D7-AFEA-F0468DE9567C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249FBB2-0AF6-42C3-B848-F75154326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  <p:sp>
        <p:nvSpPr>
          <p:cNvPr id="6" name="Title 26">
            <a:extLst>
              <a:ext uri="{FF2B5EF4-FFF2-40B4-BE49-F238E27FC236}">
                <a16:creationId xmlns:a16="http://schemas.microsoft.com/office/drawing/2014/main" id="{75547440-492F-4B13-A642-799CD598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3430896"/>
            <a:ext cx="10459811" cy="615553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80" baseline="0" dirty="0">
                <a:gradFill>
                  <a:gsLst>
                    <a:gs pos="10577">
                      <a:schemeClr val="tx2"/>
                    </a:gs>
                    <a:gs pos="45192">
                      <a:schemeClr val="tx2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C57B4C-8D4A-4A6D-84F8-2474C37A2166}"/>
              </a:ext>
            </a:extLst>
          </p:cNvPr>
          <p:cNvCxnSpPr/>
          <p:nvPr userDrawn="1"/>
        </p:nvCxnSpPr>
        <p:spPr>
          <a:xfrm>
            <a:off x="914400" y="3072984"/>
            <a:ext cx="0" cy="1331377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37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resen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2317BC5-09ED-45FF-9E86-94911430D8E5}"/>
              </a:ext>
            </a:extLst>
          </p:cNvPr>
          <p:cNvSpPr txBox="1"/>
          <p:nvPr userDrawn="1"/>
        </p:nvSpPr>
        <p:spPr>
          <a:xfrm>
            <a:off x="454702" y="6372877"/>
            <a:ext cx="316992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indent="0" algn="l">
              <a:buFont typeface="Arial"/>
              <a:buNone/>
            </a:pPr>
            <a:r>
              <a:rPr lang="en-US" sz="800" kern="1200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5221EF8A-5B37-4240-8E3F-20E05263C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288" y="653500"/>
            <a:ext cx="5551000" cy="5551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286C3A-DF23-4832-9130-E51F294CFE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731520" y="731520"/>
            <a:ext cx="3501569" cy="114299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E2774E-4599-4BB0-AC43-157949D2BD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3105150"/>
            <a:ext cx="5186362" cy="2200275"/>
          </a:xfrm>
        </p:spPr>
        <p:txBody>
          <a:bodyPr/>
          <a:lstStyle>
            <a:lvl1pPr marL="0" indent="0">
              <a:buNone/>
              <a:defRPr/>
            </a:lvl1pPr>
            <a:lvl2pPr marL="230188" indent="0">
              <a:buNone/>
              <a:defRPr/>
            </a:lvl2pPr>
            <a:lvl3pPr marL="1224460" indent="0">
              <a:buNone/>
              <a:defRPr/>
            </a:lvl3pPr>
            <a:lvl4pPr marL="1836691" indent="0">
              <a:buNone/>
              <a:defRPr/>
            </a:lvl4pPr>
            <a:lvl5pPr marL="2448921" indent="0">
              <a:buNone/>
              <a:defRPr/>
            </a:lvl5pPr>
          </a:lstStyle>
          <a:p>
            <a:pPr lvl="0"/>
            <a:r>
              <a:rPr lang="en-US" dirty="0"/>
              <a:t>Presenter’s contact:</a:t>
            </a:r>
          </a:p>
          <a:p>
            <a:pPr lvl="0"/>
            <a:r>
              <a:rPr lang="en-US" dirty="0"/>
              <a:t>presenter@email.com</a:t>
            </a:r>
          </a:p>
          <a:p>
            <a:pPr lvl="0"/>
            <a:r>
              <a:rPr lang="en-US" dirty="0" err="1"/>
              <a:t>xxx.xxx.xxx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27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Closing Presenter O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17AB0F-5692-453F-BB99-B389C6DE8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38070" y="0"/>
            <a:ext cx="4242516" cy="1912514"/>
          </a:xfrm>
          <a:prstGeom prst="rect">
            <a:avLst/>
          </a:prstGeom>
        </p:spPr>
      </p:pic>
      <p:pic>
        <p:nvPicPr>
          <p:cNvPr id="7" name="Graphic 4">
            <a:extLst>
              <a:ext uri="{FF2B5EF4-FFF2-40B4-BE49-F238E27FC236}">
                <a16:creationId xmlns:a16="http://schemas.microsoft.com/office/drawing/2014/main" id="{01C763E3-8D8C-4D0C-98C2-D46ABA0BF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308543" y="2772060"/>
            <a:ext cx="3501569" cy="1142998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A52D870-3675-41E6-B0DE-DB0237B37E98}"/>
              </a:ext>
            </a:extLst>
          </p:cNvPr>
          <p:cNvSpPr txBox="1">
            <a:spLocks/>
          </p:cNvSpPr>
          <p:nvPr userDrawn="1"/>
        </p:nvSpPr>
        <p:spPr>
          <a:xfrm>
            <a:off x="3620927" y="4539981"/>
            <a:ext cx="4876800" cy="287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12231" rtl="0" eaLnBrk="1" latinLnBrk="0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/>
              <a:buChar char="•"/>
              <a:defRPr sz="20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1775" algn="l" defTabSz="612231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sz="18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2pPr>
            <a:lvl3pPr marL="1530575" indent="-306115" algn="l" defTabSz="612231" rtl="0" eaLnBrk="1" latinLnBrk="0" hangingPunct="1">
              <a:spcBef>
                <a:spcPts val="0"/>
              </a:spcBef>
              <a:buFont typeface="Arial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806" indent="-306115" algn="l" defTabSz="612231" rtl="0" eaLnBrk="1" latinLnBrk="0" hangingPunct="1">
              <a:spcBef>
                <a:spcPts val="0"/>
              </a:spcBef>
              <a:buFont typeface="Arial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036" indent="-306115" algn="l" defTabSz="612231" rtl="0" eaLnBrk="1" latinLnBrk="0" hangingPunct="1">
              <a:spcBef>
                <a:spcPts val="0"/>
              </a:spcBef>
              <a:buFont typeface="Arial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266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79497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172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395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Presenter’s contact:</a:t>
            </a:r>
            <a:endParaRPr lang="en-US" dirty="0">
              <a:hlinkClick r:id="rId4"/>
            </a:endParaRP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presenter@email.com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xxx.xxx.xxxx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8796E-B0A2-4FC0-94B1-3D2816FA8FE5}"/>
              </a:ext>
            </a:extLst>
          </p:cNvPr>
          <p:cNvSpPr txBox="1"/>
          <p:nvPr userDrawn="1"/>
        </p:nvSpPr>
        <p:spPr>
          <a:xfrm>
            <a:off x="518615" y="6529033"/>
            <a:ext cx="11068333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indent="0" algn="ctr">
              <a:buFont typeface="Arial"/>
              <a:buNone/>
            </a:pPr>
            <a:r>
              <a:rPr lang="en-US" sz="800" kern="1200" dirty="0">
                <a:gradFill>
                  <a:gsLst>
                    <a:gs pos="3365">
                      <a:schemeClr val="tx1"/>
                    </a:gs>
                    <a:gs pos="10577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63051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Photo Circles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A3EF843-F5A8-4DEB-B9F6-0E5E6BC5C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62413" cy="6858000"/>
          </a:xfrm>
          <a:blipFill>
            <a:blip r:embed="rId2"/>
            <a:stretch>
              <a:fillRect/>
            </a:stretch>
          </a:blipFill>
        </p:spPr>
        <p:txBody>
          <a:bodyPr tIns="274320"/>
          <a:lstStyle>
            <a:lvl1pPr marL="0" indent="0" algn="ctr" defTabSz="612231" rtl="0" eaLnBrk="1" latinLnBrk="0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/>
              <a:buNone/>
              <a:defRPr lang="en-US" sz="1800" kern="1200" dirty="0">
                <a:gradFill>
                  <a:gsLst>
                    <a:gs pos="12987">
                      <a:schemeClr val="bg1"/>
                    </a:gs>
                    <a:gs pos="61058">
                      <a:schemeClr val="bg1"/>
                    </a:gs>
                  </a:gsLst>
                  <a:lin ang="0" scaled="1"/>
                </a:gra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EF4D1-6EC1-45F0-9D3A-EB56B7FD3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5233" y="4286879"/>
            <a:ext cx="6171752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90BACF-2563-46BD-84C7-A76914FE06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7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BB2E660-7C20-47D4-AC67-2A840D640B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200400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91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CDC3-C5BB-4B33-A07D-33247DE1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23BA1-7B4A-43B8-AA17-65DC1839D70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5E38C-32D5-4BE2-A5E2-5444FE78FAFF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Teladoc Health, Inc. All rights reserved.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10D72-D690-420A-942B-F9C835217950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E372C-B48C-455B-8F7A-D9ABEB824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5928926"/>
            <a:ext cx="11460163" cy="138499"/>
          </a:xfrm>
        </p:spPr>
        <p:txBody>
          <a:bodyPr anchor="b" anchorCtr="0">
            <a:spAutoFit/>
          </a:bodyPr>
          <a:lstStyle>
            <a:lvl1pPr marL="0" indent="0">
              <a:spcBef>
                <a:spcPts val="300"/>
              </a:spcBef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167F2-C332-4B60-973C-86B9BC78F3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0" y="1143000"/>
            <a:ext cx="11456988" cy="4602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3891256-3EF6-4FE0-96B8-179B7FD5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865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Photo Circl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E1FEE9-F6A2-49EA-B5CF-EAED04E047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953" y="0"/>
            <a:ext cx="4062413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0" b="-30"/>
            </a:stretch>
          </a:blipFill>
        </p:spPr>
        <p:txBody>
          <a:bodyPr tIns="274320"/>
          <a:lstStyle>
            <a:lvl1pPr marL="0" indent="0" algn="ctr">
              <a:buNone/>
              <a:defRPr sz="1800">
                <a:gradFill>
                  <a:gsLst>
                    <a:gs pos="12987">
                      <a:schemeClr val="bg1"/>
                    </a:gs>
                    <a:gs pos="61058">
                      <a:schemeClr val="bg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54D79C-AF39-4475-AB47-1DE58734A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48232E-CE17-41A4-860A-DA37EE36B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233" y="4286879"/>
            <a:ext cx="6171755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4DACC49-B6DA-46E5-A699-EA39688724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5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360-8BFC-45AE-B327-8299E54C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A7C5D-D4A9-4121-B7F6-EE174B399C16}"/>
              </a:ext>
            </a:extLst>
          </p:cNvPr>
          <p:cNvSpPr txBox="1"/>
          <p:nvPr userDrawn="1"/>
        </p:nvSpPr>
        <p:spPr>
          <a:xfrm>
            <a:off x="11374767" y="6559339"/>
            <a:ext cx="40693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A645E4-8909-49F6-A555-47EFBE8517C9}" type="slidenum">
              <a:rPr lang="en-US" sz="800" kern="1200" noProof="0" smtClean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lang="en-US" sz="800" kern="1200" noProof="0" dirty="0">
              <a:gradFill>
                <a:gsLst>
                  <a:gs pos="93258">
                    <a:schemeClr val="tx1"/>
                  </a:gs>
                  <a:gs pos="68000">
                    <a:schemeClr val="tx1"/>
                  </a:gs>
                </a:gsLst>
                <a:lin ang="0" scaled="1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71168E-C8CB-4A3B-A9E8-512E09966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C4F2B-4AD3-407E-A75E-CBB1C541B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538" y="5931646"/>
            <a:ext cx="11461750" cy="135780"/>
          </a:xfrm>
        </p:spPr>
        <p:txBody>
          <a:bodyPr/>
          <a:lstStyle>
            <a:lvl1pPr marL="0" indent="0">
              <a:buNone/>
              <a:defRPr sz="900">
                <a:gradFill>
                  <a:gsLst>
                    <a:gs pos="24519">
                      <a:schemeClr val="accent6"/>
                    </a:gs>
                    <a:gs pos="52000">
                      <a:schemeClr val="accent6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dirty="0"/>
              <a:t>Footnote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337CD-3231-4F94-9DB7-691042062737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Teladoc Health,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5196702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Photo Circles Aqua">
    <p:bg bwMode="auto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257822A-07F1-4067-A0DD-845B2CF03C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62413" cy="6858000"/>
          </a:xfrm>
          <a:blipFill>
            <a:blip r:embed="rId2"/>
            <a:stretch>
              <a:fillRect/>
            </a:stretch>
          </a:blipFill>
        </p:spPr>
        <p:txBody>
          <a:bodyPr tIns="274320"/>
          <a:lstStyle>
            <a:lvl1pPr marL="0" indent="0" algn="ctr">
              <a:buNone/>
              <a:defRPr>
                <a:gradFill>
                  <a:gsLst>
                    <a:gs pos="2597">
                      <a:schemeClr val="tx1"/>
                    </a:gs>
                    <a:gs pos="26000">
                      <a:schemeClr val="tx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rgbClr val="F0F1F1"/>
                    </a:gs>
                    <a:gs pos="74000">
                      <a:srgbClr val="F0F1F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3473F-A275-4306-854E-2A27C0E38D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5233" y="4286879"/>
            <a:ext cx="6171755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Presented to company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9A5A64-31EA-4372-9BFC-11A9DBD418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5285235" y="731520"/>
            <a:ext cx="2100943" cy="6858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B3972B7-03D1-408B-8A28-303C55F16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Photo Circles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A3EF843-F5A8-4DEB-B9F6-0E5E6BC5C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62413" cy="6858000"/>
          </a:xfrm>
          <a:blipFill>
            <a:blip r:embed="rId2"/>
            <a:stretch>
              <a:fillRect/>
            </a:stretch>
          </a:blipFill>
        </p:spPr>
        <p:txBody>
          <a:bodyPr tIns="274320"/>
          <a:lstStyle>
            <a:lvl1pPr marL="0" indent="0" algn="ctr" defTabSz="612231" rtl="0" eaLnBrk="1" latinLnBrk="0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/>
              <a:buNone/>
              <a:defRPr lang="en-US" sz="1800" kern="1200" dirty="0">
                <a:gradFill>
                  <a:gsLst>
                    <a:gs pos="12987">
                      <a:schemeClr val="bg1"/>
                    </a:gs>
                    <a:gs pos="61058">
                      <a:schemeClr val="bg1"/>
                    </a:gs>
                  </a:gsLst>
                  <a:lin ang="0" scaled="1"/>
                </a:gra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65BA052-51A7-49E7-9F24-0CE9F30A4FD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5285233" y="2651237"/>
            <a:ext cx="6171755" cy="1231106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spc="-107" dirty="0">
                <a:gradFill>
                  <a:gsLst>
                    <a:gs pos="61058">
                      <a:schemeClr val="tx1"/>
                    </a:gs>
                    <a:gs pos="74000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EF4D1-6EC1-45F0-9D3A-EB56B7FD3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5233" y="4286879"/>
            <a:ext cx="6171752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90BACF-2563-46BD-84C7-A76914FE06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5285233" y="731520"/>
            <a:ext cx="2100941" cy="6857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BB2E660-7C20-47D4-AC67-2A840D640B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200400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9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0BA275-3F8D-48E3-B68E-DD25F28745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6409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E1DDB6F-661D-42A7-9D17-B316AACD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813448"/>
            <a:ext cx="4034727" cy="1231106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0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Century Gothic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957437-843A-4C77-B7A2-A85D8FB799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65760" y="6364322"/>
            <a:ext cx="914400" cy="298482"/>
          </a:xfrm>
          <a:prstGeom prst="rect">
            <a:avLst/>
          </a:prstGeom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D620FDED-24A7-49F7-A621-D31B8CBFA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464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2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tion 1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BC6597-3289-4E7B-8282-62A92BC336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6096"/>
            <a:ext cx="6096000" cy="686409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8" name="Title 26">
            <a:extLst>
              <a:ext uri="{FF2B5EF4-FFF2-40B4-BE49-F238E27FC236}">
                <a16:creationId xmlns:a16="http://schemas.microsoft.com/office/drawing/2014/main" id="{4E1DDB6F-661D-42A7-9D17-B316AACD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2413339"/>
            <a:ext cx="4034727" cy="2031325"/>
          </a:xfr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12231" rtl="0" eaLnBrk="1" latinLnBrk="0" hangingPunct="1"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lang="en-US" sz="4400" kern="1200" spc="-107" baseline="0" dirty="0">
                <a:gradFill>
                  <a:gsLst>
                    <a:gs pos="45673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Century Gothic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F48E6-0BDC-42D8-B19E-58850D4BB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  <p:pic>
        <p:nvPicPr>
          <p:cNvPr id="8" name="Graphic 11">
            <a:extLst>
              <a:ext uri="{FF2B5EF4-FFF2-40B4-BE49-F238E27FC236}">
                <a16:creationId xmlns:a16="http://schemas.microsoft.com/office/drawing/2014/main" id="{5475FB75-F1D6-4DCA-A149-F201E7D43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464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tion 2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D83E247-398E-445E-B756-61A381FD0B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8132064" y="0"/>
            <a:ext cx="4059936" cy="686409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1" name="Title 26">
            <a:extLst>
              <a:ext uri="{FF2B5EF4-FFF2-40B4-BE49-F238E27FC236}">
                <a16:creationId xmlns:a16="http://schemas.microsoft.com/office/drawing/2014/main" id="{A67EE93F-E84F-447D-8354-2BC3DD968764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365760" y="2751893"/>
            <a:ext cx="6338409" cy="1354217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4400" spc="-107" dirty="0">
                <a:gradFill>
                  <a:gsLst>
                    <a:gs pos="34615">
                      <a:schemeClr val="tx2"/>
                    </a:gs>
                    <a:gs pos="61058">
                      <a:schemeClr val="tx2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01BF2-B1CE-4C6A-A5D3-392E8C318AD8}"/>
              </a:ext>
            </a:extLst>
          </p:cNvPr>
          <p:cNvSpPr txBox="1"/>
          <p:nvPr userDrawn="1"/>
        </p:nvSpPr>
        <p:spPr>
          <a:xfrm>
            <a:off x="801667" y="6181163"/>
            <a:ext cx="184731" cy="463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1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107F0E-D2ED-4BBB-B7B6-4F8B89AB6568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2002–2019 Teladoc Health, Inc. All rights reserved.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4129E90-9291-4754-A352-281BDF83E3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6364322"/>
            <a:ext cx="914397" cy="298481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7B8641BC-84DE-49D6-A865-B016CF1C64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37" y="2569464"/>
            <a:ext cx="1719072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38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Option 3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C776D-E7CC-4794-9CC6-A02100025C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8132064" y="0"/>
            <a:ext cx="4059936" cy="686409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067">
                <a:gradFill>
                  <a:gsLst>
                    <a:gs pos="8442">
                      <a:schemeClr val="bg1"/>
                    </a:gs>
                    <a:gs pos="24519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icon to change image</a:t>
            </a:r>
          </a:p>
        </p:txBody>
      </p:sp>
      <p:sp>
        <p:nvSpPr>
          <p:cNvPr id="11" name="Title 26">
            <a:extLst>
              <a:ext uri="{FF2B5EF4-FFF2-40B4-BE49-F238E27FC236}">
                <a16:creationId xmlns:a16="http://schemas.microsoft.com/office/drawing/2014/main" id="{A67EE93F-E84F-447D-8354-2BC3DD968764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365760" y="2751893"/>
            <a:ext cx="6351337" cy="1354217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4400" spc="-107" dirty="0">
                <a:gradFill>
                  <a:gsLst>
                    <a:gs pos="34615">
                      <a:schemeClr val="tx1"/>
                    </a:gs>
                    <a:gs pos="61058">
                      <a:schemeClr val="tx1"/>
                    </a:gs>
                  </a:gsLst>
                  <a:lin ang="0" scaled="1"/>
                </a:gradFill>
                <a:latin typeface="Century Gothic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2"/>
              </a:buClr>
              <a:buSzPct val="120000"/>
              <a:buFont typeface="Arial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530266-865E-4F41-AA6C-83DCE30C58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65760" y="6364322"/>
            <a:ext cx="914400" cy="298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AFFD72-7AC7-4096-B76E-E652C83695A5}"/>
              </a:ext>
            </a:extLst>
          </p:cNvPr>
          <p:cNvSpPr txBox="1"/>
          <p:nvPr userDrawn="1"/>
        </p:nvSpPr>
        <p:spPr>
          <a:xfrm>
            <a:off x="4564063" y="6559339"/>
            <a:ext cx="319087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kern="1200" noProof="0" dirty="0">
                <a:gradFill>
                  <a:gsLst>
                    <a:gs pos="93258">
                      <a:schemeClr val="tx1"/>
                    </a:gs>
                    <a:gs pos="68000">
                      <a:schemeClr val="tx1"/>
                    </a:gs>
                  </a:gsLst>
                  <a:lin ang="0" scaled="1"/>
                </a:gradFill>
                <a:latin typeface="+mn-lt"/>
                <a:ea typeface="+mn-ea"/>
                <a:cs typeface="+mn-cs"/>
              </a:rPr>
              <a:t>© 2002–2020 Teladoc Health, Inc. All rights reserved.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DF287-0B0C-4BC6-9805-7E2EEBA930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70462" y="2569389"/>
            <a:ext cx="1719221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8" y="1143000"/>
            <a:ext cx="11457432" cy="4512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99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2" r:id="rId2"/>
    <p:sldLayoutId id="2147483681" r:id="rId3"/>
    <p:sldLayoutId id="2147483715" r:id="rId4"/>
    <p:sldLayoutId id="2147483707" r:id="rId5"/>
    <p:sldLayoutId id="2147483657" r:id="rId6"/>
    <p:sldLayoutId id="2147483710" r:id="rId7"/>
    <p:sldLayoutId id="2147483682" r:id="rId8"/>
    <p:sldLayoutId id="2147483716" r:id="rId9"/>
    <p:sldLayoutId id="2147483765" r:id="rId10"/>
    <p:sldLayoutId id="2147483766" r:id="rId11"/>
    <p:sldLayoutId id="2147483769" r:id="rId12"/>
    <p:sldLayoutId id="2147483732" r:id="rId13"/>
    <p:sldLayoutId id="2147483728" r:id="rId14"/>
    <p:sldLayoutId id="2147483683" r:id="rId15"/>
    <p:sldLayoutId id="2147483685" r:id="rId16"/>
    <p:sldLayoutId id="2147483730" r:id="rId17"/>
    <p:sldLayoutId id="2147483733" r:id="rId18"/>
    <p:sldLayoutId id="2147483689" r:id="rId19"/>
    <p:sldLayoutId id="2147483731" r:id="rId20"/>
    <p:sldLayoutId id="2147483718" r:id="rId21"/>
    <p:sldLayoutId id="2147483723" r:id="rId22"/>
    <p:sldLayoutId id="2147483688" r:id="rId23"/>
    <p:sldLayoutId id="2147483691" r:id="rId24"/>
    <p:sldLayoutId id="2147483694" r:id="rId25"/>
    <p:sldLayoutId id="2147483767" r:id="rId26"/>
    <p:sldLayoutId id="2147483768" r:id="rId27"/>
  </p:sldLayoutIdLst>
  <p:transition>
    <p:fade/>
  </p:transition>
  <p:hf hdr="0" dt="0"/>
  <p:txStyles>
    <p:titleStyle>
      <a:lvl1pPr algn="l" defTabSz="612231" rtl="0" eaLnBrk="1" latinLnBrk="0" hangingPunct="1">
        <a:spcBef>
          <a:spcPts val="0"/>
        </a:spcBef>
        <a:buNone/>
        <a:defRPr lang="en-US" sz="3200" kern="1200" spc="-80" baseline="0" dirty="0">
          <a:gradFill>
            <a:gsLst>
              <a:gs pos="10577">
                <a:schemeClr val="tx2"/>
              </a:gs>
              <a:gs pos="45192">
                <a:schemeClr val="tx2"/>
              </a:gs>
            </a:gsLst>
            <a:lin ang="0" scaled="1"/>
          </a:gradFill>
          <a:latin typeface="+mn-lt"/>
          <a:ea typeface="+mn-ea"/>
          <a:cs typeface="+mn-cs"/>
        </a:defRPr>
      </a:lvl1pPr>
    </p:titleStyle>
    <p:bodyStyle>
      <a:lvl1pPr marL="230188" indent="-230188" algn="l" defTabSz="612231" rtl="0" eaLnBrk="1" latinLnBrk="0" hangingPunct="1">
        <a:spcBef>
          <a:spcPts val="1200"/>
        </a:spcBef>
        <a:buClr>
          <a:schemeClr val="tx1"/>
        </a:buClr>
        <a:buSzPct val="100000"/>
        <a:buFont typeface="Arial"/>
        <a:buChar char="•"/>
        <a:defRPr sz="2000" kern="1200">
          <a:gradFill>
            <a:gsLst>
              <a:gs pos="24519">
                <a:schemeClr val="tx1"/>
              </a:gs>
              <a:gs pos="52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1pPr>
      <a:lvl2pPr marL="461963" indent="-231775" algn="l" defTabSz="612231" rtl="0" eaLnBrk="1" latinLnBrk="0" hangingPunct="1">
        <a:spcBef>
          <a:spcPts val="6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sz="1800" kern="1200">
          <a:gradFill>
            <a:gsLst>
              <a:gs pos="24519">
                <a:schemeClr val="tx1"/>
              </a:gs>
              <a:gs pos="52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2pPr>
      <a:lvl3pPr marL="1530575" indent="-306115" algn="l" defTabSz="612231" rtl="0" eaLnBrk="1" latinLnBrk="0" hangingPunct="1">
        <a:spcBef>
          <a:spcPts val="0"/>
        </a:spcBef>
        <a:buFont typeface="Arial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2142806" indent="-306115" algn="l" defTabSz="612231" rtl="0" eaLnBrk="1" latinLnBrk="0" hangingPunct="1">
        <a:spcBef>
          <a:spcPts val="0"/>
        </a:spcBef>
        <a:buFont typeface="Arial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2755036" indent="-306115" algn="l" defTabSz="612231" rtl="0" eaLnBrk="1" latinLnBrk="0" hangingPunct="1">
        <a:spcBef>
          <a:spcPts val="0"/>
        </a:spcBef>
        <a:buFont typeface="Arial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3367266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6pPr>
      <a:lvl7pPr marL="3979497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7pPr>
      <a:lvl8pPr marL="4591728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8pPr>
      <a:lvl9pPr marL="5203958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61223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2pPr>
      <a:lvl3pPr marL="1224460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3pPr>
      <a:lvl4pPr marL="183669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4pPr>
      <a:lvl5pPr marL="244892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5pPr>
      <a:lvl6pPr marL="306115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6pPr>
      <a:lvl7pPr marL="367338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3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8pPr>
      <a:lvl9pPr marL="4897843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9" userDrawn="1">
          <p15:clr>
            <a:srgbClr val="F26B43"/>
          </p15:clr>
        </p15:guide>
        <p15:guide id="2" pos="229" userDrawn="1">
          <p15:clr>
            <a:srgbClr val="F26B43"/>
          </p15:clr>
        </p15:guide>
        <p15:guide id="3" orient="horz" pos="3822" userDrawn="1">
          <p15:clr>
            <a:srgbClr val="F26B43"/>
          </p15:clr>
        </p15:guide>
        <p15:guide id="16" orient="horz" pos="1087" userDrawn="1">
          <p15:clr>
            <a:srgbClr val="A4A3A4"/>
          </p15:clr>
        </p15:guide>
        <p15:guide id="17" orient="horz" pos="719" userDrawn="1">
          <p15:clr>
            <a:srgbClr val="F26B43"/>
          </p15:clr>
        </p15:guide>
        <p15:guide id="18" pos="7449" userDrawn="1">
          <p15:clr>
            <a:srgbClr val="F26B43"/>
          </p15:clr>
        </p15:guide>
        <p15:guide id="19" pos="464" userDrawn="1">
          <p15:clr>
            <a:srgbClr val="5ACBF0"/>
          </p15:clr>
        </p15:guide>
        <p15:guide id="20" pos="7217" userDrawn="1">
          <p15:clr>
            <a:srgbClr val="5ACBF0"/>
          </p15:clr>
        </p15:guide>
        <p15:guide id="21" pos="3723" userDrawn="1">
          <p15:clr>
            <a:srgbClr val="5ACBF0"/>
          </p15:clr>
        </p15:guide>
        <p15:guide id="22" pos="3956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1145743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8" y="1143000"/>
            <a:ext cx="11457432" cy="45125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651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ransition>
    <p:fade/>
  </p:transition>
  <p:hf hdr="0" dt="0"/>
  <p:txStyles>
    <p:titleStyle>
      <a:lvl1pPr algn="l" defTabSz="612231" rtl="0" eaLnBrk="1" latinLnBrk="0" hangingPunct="1">
        <a:spcBef>
          <a:spcPts val="0"/>
        </a:spcBef>
        <a:buNone/>
        <a:defRPr lang="en-US" sz="3200" kern="1200" spc="-80" baseline="0" dirty="0">
          <a:gradFill>
            <a:gsLst>
              <a:gs pos="10577">
                <a:schemeClr val="tx2"/>
              </a:gs>
              <a:gs pos="45192">
                <a:schemeClr val="tx2"/>
              </a:gs>
            </a:gsLst>
            <a:lin ang="0" scaled="1"/>
          </a:gradFill>
          <a:latin typeface="+mn-lt"/>
          <a:ea typeface="+mn-ea"/>
          <a:cs typeface="+mn-cs"/>
        </a:defRPr>
      </a:lvl1pPr>
    </p:titleStyle>
    <p:bodyStyle>
      <a:lvl1pPr marL="230188" indent="-230188" algn="l" defTabSz="612231" rtl="0" eaLnBrk="1" latinLnBrk="0" hangingPunct="1">
        <a:spcBef>
          <a:spcPts val="1200"/>
        </a:spcBef>
        <a:buClr>
          <a:schemeClr val="tx1"/>
        </a:buClr>
        <a:buSzPct val="100000"/>
        <a:buFont typeface="Arial"/>
        <a:buChar char="•"/>
        <a:defRPr sz="2000" kern="1200">
          <a:gradFill>
            <a:gsLst>
              <a:gs pos="24519">
                <a:schemeClr val="tx1"/>
              </a:gs>
              <a:gs pos="52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1pPr>
      <a:lvl2pPr marL="461963" indent="-231775" algn="l" defTabSz="612231" rtl="0" eaLnBrk="1" latinLnBrk="0" hangingPunct="1">
        <a:spcBef>
          <a:spcPts val="6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sz="1800" kern="1200">
          <a:gradFill>
            <a:gsLst>
              <a:gs pos="24519">
                <a:schemeClr val="tx1"/>
              </a:gs>
              <a:gs pos="52000">
                <a:schemeClr val="tx1"/>
              </a:gs>
            </a:gsLst>
            <a:lin ang="5400000" scaled="1"/>
          </a:gradFill>
          <a:latin typeface="+mn-lt"/>
          <a:ea typeface="+mn-ea"/>
          <a:cs typeface="Arial" panose="020B0604020202020204" pitchFamily="34" charset="0"/>
        </a:defRPr>
      </a:lvl2pPr>
      <a:lvl3pPr marL="1530575" indent="-306115" algn="l" defTabSz="612231" rtl="0" eaLnBrk="1" latinLnBrk="0" hangingPunct="1">
        <a:spcBef>
          <a:spcPts val="0"/>
        </a:spcBef>
        <a:buFont typeface="Arial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2142806" indent="-306115" algn="l" defTabSz="612231" rtl="0" eaLnBrk="1" latinLnBrk="0" hangingPunct="1">
        <a:spcBef>
          <a:spcPts val="0"/>
        </a:spcBef>
        <a:buFont typeface="Arial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2755036" indent="-306115" algn="l" defTabSz="612231" rtl="0" eaLnBrk="1" latinLnBrk="0" hangingPunct="1">
        <a:spcBef>
          <a:spcPts val="0"/>
        </a:spcBef>
        <a:buFont typeface="Arial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3367266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6pPr>
      <a:lvl7pPr marL="3979497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7pPr>
      <a:lvl8pPr marL="4591728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8pPr>
      <a:lvl9pPr marL="5203958" indent="-306115" algn="l" defTabSz="612231" rtl="0" eaLnBrk="1" latinLnBrk="0" hangingPunct="1">
        <a:spcBef>
          <a:spcPct val="20000"/>
        </a:spcBef>
        <a:buFont typeface="Arial"/>
        <a:buChar char="•"/>
        <a:defRPr sz="26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1pPr>
      <a:lvl2pPr marL="61223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2pPr>
      <a:lvl3pPr marL="1224460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3pPr>
      <a:lvl4pPr marL="183669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4pPr>
      <a:lvl5pPr marL="244892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5pPr>
      <a:lvl6pPr marL="306115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6pPr>
      <a:lvl7pPr marL="3673381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3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8pPr>
      <a:lvl9pPr marL="4897843" algn="l" defTabSz="612231" rtl="0" eaLnBrk="1" latinLnBrk="0" hangingPunct="1">
        <a:defRPr sz="24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9">
          <p15:clr>
            <a:srgbClr val="F26B43"/>
          </p15:clr>
        </p15:guide>
        <p15:guide id="2" pos="229">
          <p15:clr>
            <a:srgbClr val="F26B43"/>
          </p15:clr>
        </p15:guide>
        <p15:guide id="3" orient="horz" pos="3822">
          <p15:clr>
            <a:srgbClr val="F26B43"/>
          </p15:clr>
        </p15:guide>
        <p15:guide id="16" orient="horz" pos="1087">
          <p15:clr>
            <a:srgbClr val="A4A3A4"/>
          </p15:clr>
        </p15:guide>
        <p15:guide id="17" orient="horz" pos="719">
          <p15:clr>
            <a:srgbClr val="F26B43"/>
          </p15:clr>
        </p15:guide>
        <p15:guide id="18" pos="7449">
          <p15:clr>
            <a:srgbClr val="F26B43"/>
          </p15:clr>
        </p15:guide>
        <p15:guide id="19" pos="464">
          <p15:clr>
            <a:srgbClr val="5ACBF0"/>
          </p15:clr>
        </p15:guide>
        <p15:guide id="20" pos="7217">
          <p15:clr>
            <a:srgbClr val="5ACBF0"/>
          </p15:clr>
        </p15:guide>
        <p15:guide id="21" pos="3723">
          <p15:clr>
            <a:srgbClr val="5ACBF0"/>
          </p15:clr>
        </p15:guide>
        <p15:guide id="22" pos="3956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xperienceCenter@teladochealth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08E9A9-4BCC-49DF-B43D-16C68A55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2197894"/>
            <a:ext cx="5178743" cy="1846659"/>
          </a:xfrm>
        </p:spPr>
        <p:txBody>
          <a:bodyPr/>
          <a:lstStyle/>
          <a:p>
            <a:r>
              <a:rPr lang="en-US"/>
              <a:t>Using the Teladoc Health Virtual Experience Center 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6C03DC-4BF3-4F07-83EF-A4782961B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4286879"/>
            <a:ext cx="5178743" cy="307777"/>
          </a:xfrm>
        </p:spPr>
        <p:txBody>
          <a:bodyPr/>
          <a:lstStyle/>
          <a:p>
            <a:r>
              <a:rPr lang="en-US" noProof="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2551760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View List of Attendees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5C7D25-2B75-4390-9EA2-6134B6EF2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4" y="1412451"/>
            <a:ext cx="7984067" cy="304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758AFB-00EB-4B52-97B3-D718FE69C8CC}"/>
              </a:ext>
            </a:extLst>
          </p:cNvPr>
          <p:cNvSpPr/>
          <p:nvPr/>
        </p:nvSpPr>
        <p:spPr>
          <a:xfrm>
            <a:off x="8996439" y="1970997"/>
            <a:ext cx="2807758" cy="2070022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To view a list of </a:t>
            </a:r>
            <a:r>
              <a:rPr lang="en-US" sz="1400">
                <a:solidFill>
                  <a:schemeClr val="tx1"/>
                </a:solidFill>
              </a:rPr>
              <a:t>contacts that have been invited to attend</a:t>
            </a:r>
            <a:r>
              <a:rPr lang="en-US" sz="1400" dirty="0">
                <a:solidFill>
                  <a:schemeClr val="tx1"/>
                </a:solidFill>
              </a:rPr>
              <a:t>: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 dirty="0">
                <a:solidFill>
                  <a:schemeClr val="tx1"/>
                </a:solidFill>
              </a:rPr>
              <a:t>1. Hover over the Experience Center Contacts link</a:t>
            </a:r>
            <a:r>
              <a:rPr lang="en-US" sz="140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OR</a:t>
            </a:r>
            <a:r>
              <a:rPr lang="en-US" sz="1400">
                <a:solidFill>
                  <a:schemeClr val="tx1"/>
                </a:solidFill>
              </a:rPr>
              <a:t> 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2. Click on it to see list in a new window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2BDF4-7D14-43EC-9984-0F5230FA9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72" y="4970375"/>
            <a:ext cx="9050867" cy="170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C9020A-C6B8-4B54-A120-5A7D4D1B8B0E}"/>
              </a:ext>
            </a:extLst>
          </p:cNvPr>
          <p:cNvCxnSpPr>
            <a:cxnSpLocks/>
          </p:cNvCxnSpPr>
          <p:nvPr/>
        </p:nvCxnSpPr>
        <p:spPr>
          <a:xfrm flipH="1">
            <a:off x="6473372" y="3973286"/>
            <a:ext cx="2523067" cy="14791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45401E-F03F-4FA3-8C25-811A734934DC}"/>
              </a:ext>
            </a:extLst>
          </p:cNvPr>
          <p:cNvCxnSpPr>
            <a:cxnSpLocks/>
          </p:cNvCxnSpPr>
          <p:nvPr/>
        </p:nvCxnSpPr>
        <p:spPr>
          <a:xfrm flipH="1" flipV="1">
            <a:off x="1719437" y="1970997"/>
            <a:ext cx="7209798" cy="49184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96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DE8976-B3F1-104C-AC71-2518BDEB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3123121"/>
            <a:ext cx="10459811" cy="1231106"/>
          </a:xfrm>
        </p:spPr>
        <p:txBody>
          <a:bodyPr/>
          <a:lstStyle/>
          <a:p>
            <a:r>
              <a:rPr lang="en-US" noProof="0" dirty="0"/>
              <a:t>Requesting an Experience Center briefing</a:t>
            </a:r>
            <a:br>
              <a:rPr lang="en-US" noProof="0" dirty="0"/>
            </a:br>
            <a:r>
              <a:rPr lang="en-US" noProof="0" dirty="0"/>
              <a:t>via SharePoint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C3955D-8D67-6B4C-B8FA-F860F5A0455A}"/>
              </a:ext>
            </a:extLst>
          </p:cNvPr>
          <p:cNvCxnSpPr/>
          <p:nvPr/>
        </p:nvCxnSpPr>
        <p:spPr>
          <a:xfrm>
            <a:off x="914400" y="3072984"/>
            <a:ext cx="0" cy="1331377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947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Requesting a Briefing in SharePoint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C7583-B52B-46A7-994E-387452D75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43" y="1860649"/>
            <a:ext cx="8828314" cy="484716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AB8C32-CCF5-4644-B640-978ABDC257BE}"/>
              </a:ext>
            </a:extLst>
          </p:cNvPr>
          <p:cNvCxnSpPr>
            <a:cxnSpLocks/>
          </p:cNvCxnSpPr>
          <p:nvPr/>
        </p:nvCxnSpPr>
        <p:spPr>
          <a:xfrm flipH="1" flipV="1">
            <a:off x="3081823" y="5276704"/>
            <a:ext cx="865459" cy="59139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B3830F-6D96-4C96-BC97-FF943EBA61B8}"/>
              </a:ext>
            </a:extLst>
          </p:cNvPr>
          <p:cNvSpPr/>
          <p:nvPr/>
        </p:nvSpPr>
        <p:spPr>
          <a:xfrm>
            <a:off x="3947282" y="5219814"/>
            <a:ext cx="3253168" cy="1296572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Go to Teladoc Health Home page on SharePoint hover over “Communications and Brand” and select Experience Center from the drop-down.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59DD9-9BD5-423C-9034-8424CEF6AB59}"/>
              </a:ext>
            </a:extLst>
          </p:cNvPr>
          <p:cNvSpPr txBox="1"/>
          <p:nvPr/>
        </p:nvSpPr>
        <p:spPr>
          <a:xfrm>
            <a:off x="274688" y="885671"/>
            <a:ext cx="9627301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If you don’t have access to the core Salesforce.com instance, you can request an Experience Center briefing via SharePoint.</a:t>
            </a:r>
          </a:p>
        </p:txBody>
      </p:sp>
    </p:spTree>
    <p:extLst>
      <p:ext uri="{BB962C8B-B14F-4D97-AF65-F5344CB8AC3E}">
        <p14:creationId xmlns:p14="http://schemas.microsoft.com/office/powerpoint/2010/main" val="188781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F9FF5B-F780-4C32-B258-2116523D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308" y="1213051"/>
            <a:ext cx="7913914" cy="4878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Requesting a Briefing in SharePoint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A75657-B490-4646-B575-CC827516340F}"/>
              </a:ext>
            </a:extLst>
          </p:cNvPr>
          <p:cNvCxnSpPr>
            <a:cxnSpLocks/>
          </p:cNvCxnSpPr>
          <p:nvPr/>
        </p:nvCxnSpPr>
        <p:spPr>
          <a:xfrm flipH="1" flipV="1">
            <a:off x="3635829" y="3929743"/>
            <a:ext cx="3816656" cy="37081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51001C9-EEFB-4828-BFF1-8A017F2C44F3}"/>
              </a:ext>
            </a:extLst>
          </p:cNvPr>
          <p:cNvSpPr/>
          <p:nvPr/>
        </p:nvSpPr>
        <p:spPr>
          <a:xfrm>
            <a:off x="7452485" y="4112407"/>
            <a:ext cx="2246689" cy="492443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Click “Request Form”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43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C74-91C9-4897-BA01-BA8D328B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Requesting a Briefing in SharePoint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FFDBC-D454-4BDA-B6E6-3E3D4A11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26" y="1519839"/>
            <a:ext cx="3941989" cy="5229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EC873-464F-46B7-B10F-85C793174C2F}"/>
              </a:ext>
            </a:extLst>
          </p:cNvPr>
          <p:cNvSpPr txBox="1"/>
          <p:nvPr/>
        </p:nvSpPr>
        <p:spPr>
          <a:xfrm>
            <a:off x="365760" y="1024632"/>
            <a:ext cx="7937217" cy="754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 request form will appear with required fields noted by 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18344E-F57C-4FDA-AD81-69C14EE748B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237514" y="5497287"/>
            <a:ext cx="2130674" cy="10056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81489D8-0E3E-49FA-9D85-6EA14D0BDF37}"/>
              </a:ext>
            </a:extLst>
          </p:cNvPr>
          <p:cNvSpPr/>
          <p:nvPr/>
        </p:nvSpPr>
        <p:spPr>
          <a:xfrm>
            <a:off x="8368188" y="4855030"/>
            <a:ext cx="3203326" cy="1284514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Once the user clicks “Submit” you will see a confirmation page that your request went through. And an email will be sent to the briefing facilitator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7837A1-53BC-4883-B3EA-6B8C5199EFFE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845111" y="4397340"/>
            <a:ext cx="1808815" cy="6764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432CEA2-1886-4321-A8BD-1FF12969A337}"/>
              </a:ext>
            </a:extLst>
          </p:cNvPr>
          <p:cNvSpPr/>
          <p:nvPr/>
        </p:nvSpPr>
        <p:spPr>
          <a:xfrm>
            <a:off x="243448" y="3112826"/>
            <a:ext cx="3203326" cy="1284514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It is important to give at least     </a:t>
            </a:r>
            <a:r>
              <a:rPr lang="en-US" sz="1400" b="1" dirty="0">
                <a:solidFill>
                  <a:schemeClr val="accent4"/>
                </a:solidFill>
              </a:rPr>
              <a:t>1-week</a:t>
            </a:r>
            <a:r>
              <a:rPr lang="en-US" sz="1400" dirty="0">
                <a:solidFill>
                  <a:schemeClr val="tx1"/>
                </a:solidFill>
              </a:rPr>
              <a:t> lead time and share as much information as possible so we can prepare for your guests </a:t>
            </a:r>
          </a:p>
        </p:txBody>
      </p:sp>
    </p:spTree>
    <p:extLst>
      <p:ext uri="{BB962C8B-B14F-4D97-AF65-F5344CB8AC3E}">
        <p14:creationId xmlns:p14="http://schemas.microsoft.com/office/powerpoint/2010/main" val="1581678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DE8976-B3F1-104C-AC71-2518BDEB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3430896"/>
            <a:ext cx="10459811" cy="615553"/>
          </a:xfrm>
        </p:spPr>
        <p:txBody>
          <a:bodyPr/>
          <a:lstStyle/>
          <a:p>
            <a:r>
              <a:rPr lang="en-US" noProof="0" dirty="0"/>
              <a:t>Customizing the briefing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C3955D-8D67-6B4C-B8FA-F860F5A0455A}"/>
              </a:ext>
            </a:extLst>
          </p:cNvPr>
          <p:cNvCxnSpPr/>
          <p:nvPr/>
        </p:nvCxnSpPr>
        <p:spPr>
          <a:xfrm>
            <a:off x="914400" y="3072984"/>
            <a:ext cx="0" cy="1331377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561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156F55-402C-45C9-9C5D-ADDA0771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Customization Planning Call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F6219C-C3C2-48A5-9C50-BEC71AC0F1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125" y="1171995"/>
            <a:ext cx="11273597" cy="80356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Once your request is submitted, a Briefing Facilitator will schedule a planning call with you to prepare a successful experience for your guests.  Together, we will: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8DA9162-96EC-405D-98FC-DEC47BF9EC7C}"/>
              </a:ext>
            </a:extLst>
          </p:cNvPr>
          <p:cNvSpPr txBox="1">
            <a:spLocks/>
          </p:cNvSpPr>
          <p:nvPr/>
        </p:nvSpPr>
        <p:spPr>
          <a:xfrm>
            <a:off x="457678" y="2162192"/>
            <a:ext cx="6585380" cy="5048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12231" rtl="0" eaLnBrk="1" latinLnBrk="0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/>
              <a:buChar char="•"/>
              <a:defRPr sz="20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1775" algn="l" defTabSz="612231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sz="18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2pPr>
            <a:lvl3pPr marL="1530575" indent="-306115" algn="l" defTabSz="612231" rtl="0" eaLnBrk="1" latinLnBrk="0" hangingPunct="1">
              <a:spcBef>
                <a:spcPts val="0"/>
              </a:spcBef>
              <a:buFont typeface="Arial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806" indent="-306115" algn="l" defTabSz="612231" rtl="0" eaLnBrk="1" latinLnBrk="0" hangingPunct="1">
              <a:spcBef>
                <a:spcPts val="0"/>
              </a:spcBef>
              <a:buFont typeface="Arial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036" indent="-306115" algn="l" defTabSz="612231" rtl="0" eaLnBrk="1" latinLnBrk="0" hangingPunct="1">
              <a:spcBef>
                <a:spcPts val="0"/>
              </a:spcBef>
              <a:buFont typeface="Arial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266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79497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172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395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Finalize list of attendees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F4160-737E-4F66-B140-25BD1BC3BA36}"/>
              </a:ext>
            </a:extLst>
          </p:cNvPr>
          <p:cNvSpPr/>
          <p:nvPr/>
        </p:nvSpPr>
        <p:spPr>
          <a:xfrm>
            <a:off x="365124" y="2569143"/>
            <a:ext cx="842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Determine additional Teladoc Health presenters, if needed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1FFD3-199F-42FA-9B51-0A88A924624D}"/>
              </a:ext>
            </a:extLst>
          </p:cNvPr>
          <p:cNvSpPr/>
          <p:nvPr/>
        </p:nvSpPr>
        <p:spPr>
          <a:xfrm>
            <a:off x="365125" y="30247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Customize invitation email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A2E5D-2088-40FF-B7E9-4E860D51E3F5}"/>
              </a:ext>
            </a:extLst>
          </p:cNvPr>
          <p:cNvSpPr/>
          <p:nvPr/>
        </p:nvSpPr>
        <p:spPr>
          <a:xfrm>
            <a:off x="365125" y="3503362"/>
            <a:ext cx="8959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Select content and customize the space for your briefing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FFB8A-EB7D-4F36-A10F-847532180FFF}"/>
              </a:ext>
            </a:extLst>
          </p:cNvPr>
          <p:cNvSpPr/>
          <p:nvPr/>
        </p:nvSpPr>
        <p:spPr>
          <a:xfrm>
            <a:off x="365125" y="39586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Schedule walkthrough with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6910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50A0-850B-4B3C-A87F-4795350E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the Briefing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53D3A-8FB0-48F0-9AB9-C28B341DE0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800" dirty="0"/>
              <a:t>You, as the host, will be able to lead the discussion while utilizing this powerful Experience Center</a:t>
            </a:r>
          </a:p>
          <a:p>
            <a:r>
              <a:rPr lang="en-US" sz="1800" dirty="0"/>
              <a:t>The Briefing Facilitator will partner with you during the session to help guide users through the materials &amp; provide technical support if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09337-CB1A-4B2E-A285-11BDE168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78" y="2464111"/>
            <a:ext cx="7361751" cy="356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06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After the Briefing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422AD-A8EC-4A27-BAD8-07D4BA9F139C}"/>
              </a:ext>
            </a:extLst>
          </p:cNvPr>
          <p:cNvSpPr/>
          <p:nvPr/>
        </p:nvSpPr>
        <p:spPr>
          <a:xfrm>
            <a:off x="365760" y="1161164"/>
            <a:ext cx="10873784" cy="12048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The Briefing Facilitator will deploy a post-briefing email to all attendees which will include: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Highspot links to content shared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 survey where we can gather feedback from attendees on the briefing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7B2084-40C1-46F8-A153-2543EEC61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55" y="3748184"/>
            <a:ext cx="7934101" cy="149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DB48FE-3D2A-4B54-9B95-47A98E5CE870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641771" y="4988381"/>
            <a:ext cx="620581" cy="106951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C6CBCF6-E99F-4557-BD44-F43A24FD6B0F}"/>
              </a:ext>
            </a:extLst>
          </p:cNvPr>
          <p:cNvSpPr/>
          <p:nvPr/>
        </p:nvSpPr>
        <p:spPr>
          <a:xfrm>
            <a:off x="8262352" y="5540829"/>
            <a:ext cx="3058342" cy="1034141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The check box for “Attended Event” will only be used by the Briefing Facilitator to track event attendance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13680-7248-4F1F-B974-470D011985CA}"/>
              </a:ext>
            </a:extLst>
          </p:cNvPr>
          <p:cNvSpPr/>
          <p:nvPr/>
        </p:nvSpPr>
        <p:spPr>
          <a:xfrm>
            <a:off x="365760" y="2668945"/>
            <a:ext cx="10873784" cy="2724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Also, the Briefing Facilitator will go back to the Experience Center record in Salesforce to check off the contacts who attended, include their survey results and add any relevant notes.</a:t>
            </a:r>
          </a:p>
        </p:txBody>
      </p:sp>
    </p:spTree>
    <p:extLst>
      <p:ext uri="{BB962C8B-B14F-4D97-AF65-F5344CB8AC3E}">
        <p14:creationId xmlns:p14="http://schemas.microsoft.com/office/powerpoint/2010/main" val="1780577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1F21-738C-4897-A35D-4CC4653C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</a:t>
            </a: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F6EC790B-300A-4A56-8740-03DAB59BC7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464" y="2569464"/>
            <a:ext cx="1719072" cy="1719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D450B-66E6-4D46-8851-331853CF8894}"/>
              </a:ext>
            </a:extLst>
          </p:cNvPr>
          <p:cNvSpPr txBox="1"/>
          <p:nvPr/>
        </p:nvSpPr>
        <p:spPr>
          <a:xfrm>
            <a:off x="800099" y="5340048"/>
            <a:ext cx="913855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Segoe UI"/>
                <a:cs typeface="Segoe UI"/>
              </a:rPr>
              <a:t>If you have any questions or suggestions regarding the Experience Center, </a:t>
            </a:r>
            <a:r>
              <a:rPr lang="en-US" sz="2000" dirty="0">
                <a:latin typeface="Segoe UI"/>
                <a:cs typeface="Segoe UI"/>
              </a:rPr>
              <a:t>​</a:t>
            </a:r>
          </a:p>
          <a:p>
            <a:r>
              <a:rPr lang="en-US" sz="2000" dirty="0">
                <a:solidFill>
                  <a:srgbClr val="333333"/>
                </a:solidFill>
                <a:latin typeface="Segoe UI"/>
                <a:cs typeface="Segoe UI"/>
              </a:rPr>
              <a:t>please email: </a:t>
            </a:r>
            <a:r>
              <a:rPr lang="en-US" sz="2000" dirty="0">
                <a:solidFill>
                  <a:srgbClr val="333333"/>
                </a:solidFill>
                <a:latin typeface="Segoe UI"/>
                <a:cs typeface="Segoe UI"/>
                <a:hlinkClick r:id="rId4"/>
              </a:rPr>
              <a:t>ExperienceCenter@teladochealth.com</a:t>
            </a:r>
            <a:r>
              <a:rPr lang="en-US" sz="2000" dirty="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85883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431F-2D1B-45A3-8C2C-67485BFA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Objectives </a:t>
            </a:r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95722-4218-4E22-BB43-F5F367398EF3}"/>
              </a:ext>
            </a:extLst>
          </p:cNvPr>
          <p:cNvSpPr/>
          <p:nvPr/>
        </p:nvSpPr>
        <p:spPr>
          <a:xfrm>
            <a:off x="365760" y="1337774"/>
            <a:ext cx="10439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Virtual Experience Center is where you can take your clients and prospects on an immersive journey and showcase our solutions from hospital to the home</a:t>
            </a:r>
          </a:p>
          <a:p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CA8C5-BB4C-49CB-B5A1-D50C4E27A5F3}"/>
              </a:ext>
            </a:extLst>
          </p:cNvPr>
          <p:cNvSpPr/>
          <p:nvPr/>
        </p:nvSpPr>
        <p:spPr>
          <a:xfrm>
            <a:off x="365759" y="2389250"/>
            <a:ext cx="10439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Simple to use, powerful customization capabilities that will make your briefing specific to each client or prospect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CEC7B-EFC6-4491-A545-2AC3A651FDDB}"/>
              </a:ext>
            </a:extLst>
          </p:cNvPr>
          <p:cNvSpPr/>
          <p:nvPr/>
        </p:nvSpPr>
        <p:spPr>
          <a:xfrm>
            <a:off x="365759" y="1863512"/>
            <a:ext cx="10439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Quick and easy steps to request an Experience Center briefing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565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tual Experience Center v7 (1)">
            <a:hlinkClick r:id="" action="ppaction://media"/>
            <a:extLst>
              <a:ext uri="{FF2B5EF4-FFF2-40B4-BE49-F238E27FC236}">
                <a16:creationId xmlns:a16="http://schemas.microsoft.com/office/drawing/2014/main" id="{19F02E6B-68D7-49A0-B826-0DDE47E48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392" y="359228"/>
            <a:ext cx="11417215" cy="64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0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156F55-402C-45C9-9C5D-ADDA0771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we created the Experience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BC8BF2-9958-45AE-BD8A-AD0A13DD8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7900" y="5928926"/>
            <a:ext cx="6957388" cy="159023"/>
          </a:xfrm>
        </p:spPr>
        <p:txBody>
          <a:bodyPr/>
          <a:lstStyle/>
          <a:p>
            <a:r>
              <a:rPr lang="en-US" dirty="0"/>
              <a:t>Source: Association of Briefing Program Managers, 28th annual Research Report on the Effectiveness of Briefings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F6219C-C3C2-48A5-9C50-BEC71AC0F1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1334" y="1171995"/>
            <a:ext cx="6957388" cy="4602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Value for host company</a:t>
            </a:r>
          </a:p>
          <a:p>
            <a:r>
              <a:rPr lang="en-US" sz="1800" b="1" dirty="0">
                <a:solidFill>
                  <a:schemeClr val="accent4"/>
                </a:solidFill>
              </a:rPr>
              <a:t>87% </a:t>
            </a:r>
            <a:r>
              <a:rPr lang="en-US" sz="1800" dirty="0"/>
              <a:t>said their briefing contributed to strengthening their relationship with the host company and </a:t>
            </a:r>
            <a:r>
              <a:rPr lang="en-US" sz="1800" b="1" dirty="0">
                <a:solidFill>
                  <a:schemeClr val="accent4"/>
                </a:solidFill>
              </a:rPr>
              <a:t>90% </a:t>
            </a:r>
            <a:r>
              <a:rPr lang="en-US" sz="1800" dirty="0"/>
              <a:t>said they would recommend, based on their briefing experience </a:t>
            </a:r>
            <a:br>
              <a:rPr lang="en-US" sz="1800" dirty="0"/>
            </a:br>
            <a:endParaRPr lang="en-US" sz="1800" dirty="0"/>
          </a:p>
          <a:p>
            <a:r>
              <a:rPr lang="en-US" sz="1800" b="1" dirty="0">
                <a:solidFill>
                  <a:schemeClr val="accent4"/>
                </a:solidFill>
              </a:rPr>
              <a:t>71% </a:t>
            </a:r>
            <a:r>
              <a:rPr lang="en-US" sz="1800" dirty="0"/>
              <a:t>made a decision to purchase products or services discussed in their briefings as a result of the experience</a:t>
            </a:r>
            <a:br>
              <a:rPr lang="en-US" sz="1800" dirty="0"/>
            </a:br>
            <a:endParaRPr lang="en-US" sz="1800" dirty="0"/>
          </a:p>
          <a:p>
            <a:r>
              <a:rPr lang="en-US" sz="1800" b="1" dirty="0">
                <a:solidFill>
                  <a:schemeClr val="accent4"/>
                </a:solidFill>
              </a:rPr>
              <a:t>74% </a:t>
            </a:r>
            <a:r>
              <a:rPr lang="en-US" sz="1800" dirty="0"/>
              <a:t>of purchasers said the amount of their purchase increased as a result the briefing — by an average of </a:t>
            </a:r>
            <a:r>
              <a:rPr lang="en-US" sz="1800" b="1" dirty="0">
                <a:solidFill>
                  <a:schemeClr val="accent4"/>
                </a:solidFill>
              </a:rPr>
              <a:t>31%</a:t>
            </a:r>
            <a:br>
              <a:rPr lang="en-US" sz="1800" dirty="0"/>
            </a:br>
            <a:endParaRPr lang="en-US" sz="1800" dirty="0"/>
          </a:p>
          <a:p>
            <a:r>
              <a:rPr lang="en-US" sz="1800" b="1" dirty="0">
                <a:solidFill>
                  <a:schemeClr val="accent4"/>
                </a:solidFill>
              </a:rPr>
              <a:t>41% </a:t>
            </a:r>
            <a:r>
              <a:rPr lang="en-US" sz="1800" dirty="0"/>
              <a:t>of purchasers said that the briefing shortened their purchase cycles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A8659EF-E1C1-4D39-8700-4CF2FAA8A051}"/>
              </a:ext>
            </a:extLst>
          </p:cNvPr>
          <p:cNvSpPr txBox="1">
            <a:spLocks/>
          </p:cNvSpPr>
          <p:nvPr/>
        </p:nvSpPr>
        <p:spPr>
          <a:xfrm>
            <a:off x="365125" y="1207431"/>
            <a:ext cx="3431622" cy="4602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12231" rtl="0" eaLnBrk="1" latinLnBrk="0" hangingPunct="1">
              <a:spcBef>
                <a:spcPts val="1200"/>
              </a:spcBef>
              <a:buClr>
                <a:schemeClr val="tx1"/>
              </a:buClr>
              <a:buSzPct val="100000"/>
              <a:buFont typeface="Arial"/>
              <a:buChar char="•"/>
              <a:defRPr sz="20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1pPr>
            <a:lvl2pPr marL="461963" indent="-231775" algn="l" defTabSz="612231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sz="1800" kern="1200">
                <a:gradFill>
                  <a:gsLst>
                    <a:gs pos="24519">
                      <a:schemeClr val="tx1"/>
                    </a:gs>
                    <a:gs pos="52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Arial" panose="020B0604020202020204" pitchFamily="34" charset="0"/>
              </a:defRPr>
            </a:lvl2pPr>
            <a:lvl3pPr marL="1530575" indent="-306115" algn="l" defTabSz="612231" rtl="0" eaLnBrk="1" latinLnBrk="0" hangingPunct="1">
              <a:spcBef>
                <a:spcPts val="0"/>
              </a:spcBef>
              <a:buFont typeface="Arial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2806" indent="-306115" algn="l" defTabSz="612231" rtl="0" eaLnBrk="1" latinLnBrk="0" hangingPunct="1">
              <a:spcBef>
                <a:spcPts val="0"/>
              </a:spcBef>
              <a:buFont typeface="Arial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036" indent="-306115" algn="l" defTabSz="612231" rtl="0" eaLnBrk="1" latinLnBrk="0" hangingPunct="1">
              <a:spcBef>
                <a:spcPts val="0"/>
              </a:spcBef>
              <a:buFont typeface="Arial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266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79497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172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3958" indent="-306115" algn="l" defTabSz="612231" rtl="0" eaLnBrk="1" latinLnBrk="0" hangingPunct="1">
              <a:spcBef>
                <a:spcPct val="20000"/>
              </a:spcBef>
              <a:buFont typeface="Arial"/>
              <a:buChar char="•"/>
              <a:defRPr sz="26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1223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949A7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Value for customers</a:t>
            </a:r>
          </a:p>
          <a:p>
            <a:pPr lvl="1" indent="-230188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1600" dirty="0"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latin typeface="Century Gothic"/>
              </a:rPr>
              <a:t>Ability to virtually experience our whole story –                from hospital to home</a:t>
            </a:r>
          </a:p>
          <a:p>
            <a:pPr lvl="1" indent="-230188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Receive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technology update </a:t>
            </a:r>
          </a:p>
          <a:p>
            <a:pPr lvl="1" indent="-230188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Hear about our strategic direction</a:t>
            </a:r>
          </a:p>
          <a:p>
            <a:pPr lvl="1" indent="-230188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sz="1600" dirty="0">
                <a:gradFill>
                  <a:gsLst>
                    <a:gs pos="24519">
                      <a:srgbClr val="000000"/>
                    </a:gs>
                    <a:gs pos="52000">
                      <a:srgbClr val="000000"/>
                    </a:gs>
                  </a:gsLst>
                  <a:lin ang="5400000" scaled="1"/>
                </a:gradFill>
                <a:latin typeface="Century Gothic"/>
              </a:rPr>
              <a:t>Virtual, interactive experience with customized high-level messaging</a:t>
            </a:r>
          </a:p>
          <a:p>
            <a:pPr lvl="1" indent="-230188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en-US" sz="1600" dirty="0">
              <a:gradFill>
                <a:gsLst>
                  <a:gs pos="24519">
                    <a:srgbClr val="000000"/>
                  </a:gs>
                  <a:gs pos="52000">
                    <a:srgbClr val="000000"/>
                  </a:gs>
                </a:gsLst>
                <a:lin ang="5400000" scaled="1"/>
              </a:gradFill>
              <a:latin typeface="Century Gothic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75E51-39B6-4C9A-8E92-83EC3D083CB7}"/>
              </a:ext>
            </a:extLst>
          </p:cNvPr>
          <p:cNvCxnSpPr>
            <a:cxnSpLocks/>
          </p:cNvCxnSpPr>
          <p:nvPr/>
        </p:nvCxnSpPr>
        <p:spPr>
          <a:xfrm>
            <a:off x="4306957" y="1102421"/>
            <a:ext cx="0" cy="4205074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21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When to schedule a briefing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1A1EA-8230-4961-AC74-12F38A9C9B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5760" y="1368538"/>
            <a:ext cx="11457432" cy="460216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cs typeface="Arial"/>
              </a:rPr>
              <a:t>Each briefing is unique and customized, which is why a briefing request should be submitted once you’re in the </a:t>
            </a:r>
            <a:r>
              <a:rPr lang="en-US" b="1" dirty="0">
                <a:solidFill>
                  <a:schemeClr val="accent4"/>
                </a:solidFill>
                <a:cs typeface="Arial"/>
              </a:rPr>
              <a:t>proposal phase</a:t>
            </a:r>
            <a:r>
              <a:rPr lang="en-US" dirty="0">
                <a:cs typeface="Arial"/>
              </a:rPr>
              <a:t> of the sales cycle.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indoor, refrigerator, open, items&#10;&#10;Description automatically generated">
            <a:extLst>
              <a:ext uri="{FF2B5EF4-FFF2-40B4-BE49-F238E27FC236}">
                <a16:creationId xmlns:a16="http://schemas.microsoft.com/office/drawing/2014/main" id="{897F956B-DC56-4F55-B433-D2C1CDE7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805691" y="2373086"/>
            <a:ext cx="6577569" cy="36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9699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DE8976-B3F1-104C-AC71-2518BDEB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3123121"/>
            <a:ext cx="10459811" cy="1231106"/>
          </a:xfrm>
        </p:spPr>
        <p:txBody>
          <a:bodyPr/>
          <a:lstStyle/>
          <a:p>
            <a:r>
              <a:rPr lang="en-US" noProof="0" dirty="0"/>
              <a:t>Requesting an Experience Center briefing via Salesforce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C3955D-8D67-6B4C-B8FA-F860F5A0455A}"/>
              </a:ext>
            </a:extLst>
          </p:cNvPr>
          <p:cNvCxnSpPr/>
          <p:nvPr/>
        </p:nvCxnSpPr>
        <p:spPr>
          <a:xfrm>
            <a:off x="914400" y="3072984"/>
            <a:ext cx="0" cy="1331377"/>
          </a:xfrm>
          <a:prstGeom prst="line">
            <a:avLst/>
          </a:prstGeom>
          <a:ln w="762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326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Creating a New Briefing Request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97BB7-4029-422F-952B-8E61AC8608EB}"/>
              </a:ext>
            </a:extLst>
          </p:cNvPr>
          <p:cNvSpPr/>
          <p:nvPr/>
        </p:nvSpPr>
        <p:spPr>
          <a:xfrm>
            <a:off x="8723843" y="2589159"/>
            <a:ext cx="2469090" cy="23660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</a:pP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3A355-00F6-4DA4-939B-3BC3F2CE32F6}"/>
              </a:ext>
            </a:extLst>
          </p:cNvPr>
          <p:cNvSpPr txBox="1"/>
          <p:nvPr/>
        </p:nvSpPr>
        <p:spPr>
          <a:xfrm>
            <a:off x="365760" y="1153340"/>
            <a:ext cx="10394389" cy="754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All requests for an Experience Center Briefing begin from an Opportunity record.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Select the “</a:t>
            </a:r>
            <a:r>
              <a:rPr lang="en-US" sz="1600" b="1" dirty="0"/>
              <a:t>Experience </a:t>
            </a:r>
            <a:r>
              <a:rPr lang="en-US" sz="1600" b="1" dirty="0">
                <a:solidFill>
                  <a:schemeClr val="tx1"/>
                </a:solidFill>
              </a:rPr>
              <a:t>Center Briefing</a:t>
            </a:r>
            <a:r>
              <a:rPr lang="en-US" sz="1600" dirty="0">
                <a:solidFill>
                  <a:schemeClr val="tx1"/>
                </a:solidFill>
              </a:rPr>
              <a:t>” button on the opportunity.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68ED1-D0B4-4F6D-B1DC-CF85F5B6FD55}"/>
              </a:ext>
            </a:extLst>
          </p:cNvPr>
          <p:cNvSpPr txBox="1"/>
          <p:nvPr/>
        </p:nvSpPr>
        <p:spPr>
          <a:xfrm>
            <a:off x="8909281" y="4871877"/>
            <a:ext cx="2469091" cy="1838801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1440" rIns="91440" bIns="9144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chemeClr val="tx1"/>
                </a:solidFill>
              </a:rPr>
              <a:t>Note: If you do not see the button you may have to click on the down arrow to display additional selections.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6580A6-616B-4599-BECF-7B5549494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0"/>
          <a:stretch/>
        </p:blipFill>
        <p:spPr>
          <a:xfrm>
            <a:off x="644526" y="2292976"/>
            <a:ext cx="9886950" cy="21781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2113B3-B5C9-441F-B4B2-32C1D9834455}"/>
              </a:ext>
            </a:extLst>
          </p:cNvPr>
          <p:cNvSpPr/>
          <p:nvPr/>
        </p:nvSpPr>
        <p:spPr>
          <a:xfrm>
            <a:off x="8540752" y="2659284"/>
            <a:ext cx="2083443" cy="430887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endParaRPr lang="en-US" dirty="0">
              <a:gradFill>
                <a:gsLst>
                  <a:gs pos="33654">
                    <a:schemeClr val="bg1"/>
                  </a:gs>
                  <a:gs pos="15000">
                    <a:schemeClr val="bg1"/>
                  </a:gs>
                </a:gsLst>
                <a:lin ang="0" scaled="1"/>
              </a:gra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2B939B4-2C34-4726-B120-C4F8A66859A4}"/>
              </a:ext>
            </a:extLst>
          </p:cNvPr>
          <p:cNvCxnSpPr>
            <a:cxnSpLocks/>
          </p:cNvCxnSpPr>
          <p:nvPr/>
        </p:nvCxnSpPr>
        <p:spPr>
          <a:xfrm flipH="1" flipV="1">
            <a:off x="10266218" y="3090171"/>
            <a:ext cx="357977" cy="178170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88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Creating a New Briefing Request - Continued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267CF7-209A-45B3-93E9-2CAAA9AF8885}"/>
              </a:ext>
            </a:extLst>
          </p:cNvPr>
          <p:cNvSpPr/>
          <p:nvPr/>
        </p:nvSpPr>
        <p:spPr>
          <a:xfrm>
            <a:off x="8268031" y="1239752"/>
            <a:ext cx="351161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Email to Briefing Facilitator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50B0D-D3DA-4424-8BA4-A2D2F1F74F3D}"/>
              </a:ext>
            </a:extLst>
          </p:cNvPr>
          <p:cNvSpPr txBox="1"/>
          <p:nvPr/>
        </p:nvSpPr>
        <p:spPr>
          <a:xfrm>
            <a:off x="433964" y="1117430"/>
            <a:ext cx="7153379" cy="10002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 request form will appear with required fields noted by 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It is important to give at least 1 week lead time and share as much information as possible so we can prepare for your guests 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6D5BC9-48AB-486E-A77A-CB7FBD88003B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666608" y="3450584"/>
            <a:ext cx="857618" cy="3469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B8972F7-297E-40A4-B85F-4F28B0AA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4" r="4330" b="6336"/>
          <a:stretch/>
        </p:blipFill>
        <p:spPr>
          <a:xfrm>
            <a:off x="8314726" y="1607014"/>
            <a:ext cx="3376416" cy="220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935150-8ECF-4216-BAA3-68F1DBB1FAEF}"/>
              </a:ext>
            </a:extLst>
          </p:cNvPr>
          <p:cNvSpPr/>
          <p:nvPr/>
        </p:nvSpPr>
        <p:spPr>
          <a:xfrm>
            <a:off x="8524226" y="4212149"/>
            <a:ext cx="292275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1440" rIns="91440" bIns="9144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Email to Sales/CM Requestor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1EDE1A-6CE5-489A-9674-673DC47258A5}"/>
              </a:ext>
            </a:extLst>
          </p:cNvPr>
          <p:cNvCxnSpPr>
            <a:cxnSpLocks/>
          </p:cNvCxnSpPr>
          <p:nvPr/>
        </p:nvCxnSpPr>
        <p:spPr>
          <a:xfrm>
            <a:off x="7398212" y="4129669"/>
            <a:ext cx="913363" cy="133871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9FEC80A-0449-4366-80B6-ABF90DB4ED8F}"/>
              </a:ext>
            </a:extLst>
          </p:cNvPr>
          <p:cNvSpPr txBox="1"/>
          <p:nvPr/>
        </p:nvSpPr>
        <p:spPr>
          <a:xfrm>
            <a:off x="5706722" y="2720297"/>
            <a:ext cx="1959886" cy="21544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Once the user clicks “Save” the record will be created and an email will be sent to the requestor and the Briefing Facilitator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15A50B-A6FE-4DC9-99FD-433FE8902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7" y="2267727"/>
            <a:ext cx="4943475" cy="406717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1C5295-447A-482E-9888-90A2A5827283}"/>
              </a:ext>
            </a:extLst>
          </p:cNvPr>
          <p:cNvCxnSpPr>
            <a:cxnSpLocks/>
          </p:cNvCxnSpPr>
          <p:nvPr/>
        </p:nvCxnSpPr>
        <p:spPr>
          <a:xfrm flipH="1">
            <a:off x="5282274" y="5120954"/>
            <a:ext cx="994701" cy="87762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042D2CA-2F3A-447E-A6C5-E4ECA06D5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399" y="4612259"/>
            <a:ext cx="3265331" cy="174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308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1EC4-268C-4C01-9CA5-B391843E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Add Contacts to the Briefing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3D1974-C987-4C11-B4D0-E46D36F08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55" y="1923651"/>
            <a:ext cx="5451173" cy="317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28278B1-FDA1-4A1C-A6BF-F8AD64AE2B51}"/>
              </a:ext>
            </a:extLst>
          </p:cNvPr>
          <p:cNvSpPr/>
          <p:nvPr/>
        </p:nvSpPr>
        <p:spPr>
          <a:xfrm>
            <a:off x="7384590" y="3064605"/>
            <a:ext cx="3936442" cy="794371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tx1"/>
                </a:solidFill>
              </a:rPr>
              <a:t>To add contacts to the request click the “New Contact” button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endParaRPr lang="en-US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9B93B5-C0AF-49D9-9CD2-DFC08BDB0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399" y="4399463"/>
            <a:ext cx="5253063" cy="230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69A9E16-7A1D-4666-A91F-EC02C16FD503}"/>
              </a:ext>
            </a:extLst>
          </p:cNvPr>
          <p:cNvSpPr/>
          <p:nvPr/>
        </p:nvSpPr>
        <p:spPr>
          <a:xfrm>
            <a:off x="8968819" y="4633053"/>
            <a:ext cx="2469090" cy="1611917"/>
          </a:xfrm>
          <a:prstGeom prst="rect">
            <a:avLst/>
          </a:prstGeom>
          <a:solidFill>
            <a:srgbClr val="EEEFE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21920" rIns="18288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500" dirty="0">
                <a:solidFill>
                  <a:schemeClr val="tx1"/>
                </a:solidFill>
              </a:rPr>
              <a:t>Contact form will display and allow you to add an existing contact OR a new contact can be added</a:t>
            </a:r>
          </a:p>
          <a:p>
            <a:pPr>
              <a:spcAft>
                <a:spcPts val="600"/>
              </a:spcAft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7C66860-DBBB-459B-97A0-7F9F08A76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22" r="12358"/>
          <a:stretch/>
        </p:blipFill>
        <p:spPr>
          <a:xfrm>
            <a:off x="3348316" y="6114266"/>
            <a:ext cx="2071409" cy="3429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1CFAA1-09BC-43EB-92DA-4F4B313AEB57}"/>
              </a:ext>
            </a:extLst>
          </p:cNvPr>
          <p:cNvCxnSpPr>
            <a:cxnSpLocks/>
          </p:cNvCxnSpPr>
          <p:nvPr/>
        </p:nvCxnSpPr>
        <p:spPr>
          <a:xfrm flipH="1">
            <a:off x="4748414" y="5321335"/>
            <a:ext cx="4220405" cy="5129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26ADB84-2772-42BD-A7CF-1AEF369B8D51}"/>
              </a:ext>
            </a:extLst>
          </p:cNvPr>
          <p:cNvCxnSpPr>
            <a:cxnSpLocks/>
          </p:cNvCxnSpPr>
          <p:nvPr/>
        </p:nvCxnSpPr>
        <p:spPr>
          <a:xfrm flipH="1">
            <a:off x="4748415" y="5577804"/>
            <a:ext cx="2110201" cy="50101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9E7283F-49B0-44F7-BF36-4B4639F5473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4869290" y="2630057"/>
            <a:ext cx="2515300" cy="8317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9BD1DD-5FB4-41DB-B58B-1B970E3A50EA}"/>
              </a:ext>
            </a:extLst>
          </p:cNvPr>
          <p:cNvSpPr txBox="1"/>
          <p:nvPr/>
        </p:nvSpPr>
        <p:spPr>
          <a:xfrm>
            <a:off x="274688" y="885671"/>
            <a:ext cx="9627301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91440" rIns="91440" bIns="9144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Each of your contacts will receive a personalized link to access the briefing, so you'll need to add each attendee to your request. Email address is a required contact field.  </a:t>
            </a:r>
          </a:p>
        </p:txBody>
      </p:sp>
    </p:spTree>
    <p:extLst>
      <p:ext uri="{BB962C8B-B14F-4D97-AF65-F5344CB8AC3E}">
        <p14:creationId xmlns:p14="http://schemas.microsoft.com/office/powerpoint/2010/main" val="79850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4-60176_Teledoc_Template">
  <a:themeElements>
    <a:clrScheme name="Teladocs_v03">
      <a:dk1>
        <a:srgbClr val="000000"/>
      </a:dk1>
      <a:lt1>
        <a:srgbClr val="FFFFFF"/>
      </a:lt1>
      <a:dk2>
        <a:srgbClr val="351F65"/>
      </a:dk2>
      <a:lt2>
        <a:srgbClr val="E6E7E8"/>
      </a:lt2>
      <a:accent1>
        <a:srgbClr val="351F65"/>
      </a:accent1>
      <a:accent2>
        <a:srgbClr val="5949A7"/>
      </a:accent2>
      <a:accent3>
        <a:srgbClr val="F6BE00"/>
      </a:accent3>
      <a:accent4>
        <a:srgbClr val="00B5E2"/>
      </a:accent4>
      <a:accent5>
        <a:srgbClr val="C8C9C7"/>
      </a:accent5>
      <a:accent6>
        <a:srgbClr val="888B8D"/>
      </a:accent6>
      <a:hlink>
        <a:srgbClr val="00B5E2"/>
      </a:hlink>
      <a:folHlink>
        <a:srgbClr val="F6BE00"/>
      </a:folHlink>
    </a:clrScheme>
    <a:fontScheme name="Custom 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Bef>
            <a:spcPts val="600"/>
          </a:spcBef>
          <a:defRPr dirty="0" smtClean="0">
            <a:gradFill>
              <a:gsLst>
                <a:gs pos="33654">
                  <a:schemeClr val="bg1"/>
                </a:gs>
                <a:gs pos="15000">
                  <a:schemeClr val="bg1"/>
                </a:gs>
              </a:gsLst>
              <a:lin ang="0" scaled="1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marL="0" indent="0" algn="l">
          <a:buFont typeface="Arial"/>
          <a:buNone/>
          <a:defRPr sz="1600" dirty="0" smtClean="0">
            <a:gradFill>
              <a:gsLst>
                <a:gs pos="3365">
                  <a:schemeClr val="tx1"/>
                </a:gs>
                <a:gs pos="10577">
                  <a:schemeClr val="tx1"/>
                </a:gs>
              </a:gsLst>
              <a:lin ang="0" scaled="1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ladoc Health Template" id="{BD9FCFCC-A59B-404C-96AC-308291CA0B38}" vid="{FC7EB666-A3DD-4DD2-801F-700EADCAAB9C}"/>
    </a:ext>
  </a:extLst>
</a:theme>
</file>

<file path=ppt/theme/theme2.xml><?xml version="1.0" encoding="utf-8"?>
<a:theme xmlns:a="http://schemas.openxmlformats.org/drawingml/2006/main" name="1_4-60176_Teledoc_Template">
  <a:themeElements>
    <a:clrScheme name="Teladocs_v03">
      <a:dk1>
        <a:srgbClr val="000000"/>
      </a:dk1>
      <a:lt1>
        <a:srgbClr val="FFFFFF"/>
      </a:lt1>
      <a:dk2>
        <a:srgbClr val="351F65"/>
      </a:dk2>
      <a:lt2>
        <a:srgbClr val="E6E7E8"/>
      </a:lt2>
      <a:accent1>
        <a:srgbClr val="351F65"/>
      </a:accent1>
      <a:accent2>
        <a:srgbClr val="5949A7"/>
      </a:accent2>
      <a:accent3>
        <a:srgbClr val="F6BE00"/>
      </a:accent3>
      <a:accent4>
        <a:srgbClr val="00B5E2"/>
      </a:accent4>
      <a:accent5>
        <a:srgbClr val="C8C9C7"/>
      </a:accent5>
      <a:accent6>
        <a:srgbClr val="888B8D"/>
      </a:accent6>
      <a:hlink>
        <a:srgbClr val="00B5E2"/>
      </a:hlink>
      <a:folHlink>
        <a:srgbClr val="F6BE00"/>
      </a:folHlink>
    </a:clrScheme>
    <a:fontScheme name="Custom 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Bef>
            <a:spcPts val="600"/>
          </a:spcBef>
          <a:defRPr dirty="0" smtClean="0">
            <a:gradFill>
              <a:gsLst>
                <a:gs pos="33654">
                  <a:schemeClr val="bg1"/>
                </a:gs>
                <a:gs pos="15000">
                  <a:schemeClr val="bg1"/>
                </a:gs>
              </a:gsLst>
              <a:lin ang="0" scaled="1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marL="0" indent="0" algn="l">
          <a:buFont typeface="Arial"/>
          <a:buNone/>
          <a:defRPr sz="1600" dirty="0" smtClean="0">
            <a:gradFill>
              <a:gsLst>
                <a:gs pos="3365">
                  <a:schemeClr val="tx1"/>
                </a:gs>
                <a:gs pos="10577">
                  <a:schemeClr val="tx1"/>
                </a:gs>
              </a:gsLst>
              <a:lin ang="0" scaled="1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ladoc Health Template" id="{599C0179-50D8-49A1-AE4B-941F8BA30F3F}" vid="{E58D0FAF-35BE-4330-8C87-027B23CBBE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8f424a0aa834cf28b878d511ac9a93a xmlns="273268b7-578f-413c-8750-4c5042172741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Information doc</TermName>
          <TermId xmlns="http://schemas.microsoft.com/office/infopath/2007/PartnerControls">f681fa2f-684a-498e-9c78-a50ee17a1e29</TermId>
        </TermInfo>
      </Terms>
    </k8f424a0aa834cf28b878d511ac9a93a>
    <i98aaf4982c94d9cae252311ba55555f xmlns="273268b7-578f-413c-8750-4c5042172741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Products</TermName>
          <TermId xmlns="http://schemas.microsoft.com/office/infopath/2007/PartnerControls">dff7359a-3026-437c-9a92-bec877ad0a98</TermId>
        </TermInfo>
      </Terms>
    </i98aaf4982c94d9cae252311ba55555f>
    <Document_x0020_Category xmlns="273268b7-578f-413c-8750-4c5042172741">1</Document_x0020_Category>
    <hed2546233e842808f30ac590c071bb6 xmlns="273268b7-578f-413c-8750-4c504217274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Product</TermName>
          <TermId xmlns="http://schemas.microsoft.com/office/infopath/2007/PartnerControls">6e93803c-f15b-4099-9cdb-e7ee10920dd7</TermId>
        </TermInfo>
      </Terms>
    </hed2546233e842808f30ac590c071bb6>
    <IconOverlay xmlns="http://schemas.microsoft.com/sharepoint/v4" xsi:nil="true"/>
    <TaxCatchAll xmlns="a3ce17e7-ddf7-4b30-ae2e-a94b9a2f2a75">
      <Value>174</Value>
      <Value>23</Value>
      <Value>225</Value>
    </TaxCatchAl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F716D09458C64FB75ED795F4CCC69F" ma:contentTypeVersion="27" ma:contentTypeDescription="Create a new document." ma:contentTypeScope="" ma:versionID="df4fb8f7a05fb237fdf457484807f7b1">
  <xsd:schema xmlns:xsd="http://www.w3.org/2001/XMLSchema" xmlns:xs="http://www.w3.org/2001/XMLSchema" xmlns:p="http://schemas.microsoft.com/office/2006/metadata/properties" xmlns:ns2="273268b7-578f-413c-8750-4c5042172741" xmlns:ns3="a3ce17e7-ddf7-4b30-ae2e-a94b9a2f2a75" xmlns:ns4="http://schemas.microsoft.com/sharepoint/v4" targetNamespace="http://schemas.microsoft.com/office/2006/metadata/properties" ma:root="true" ma:fieldsID="928565ed9baed78fdd3eea2266ecb4cc" ns2:_="" ns3:_="" ns4:_="">
    <xsd:import namespace="273268b7-578f-413c-8750-4c5042172741"/>
    <xsd:import namespace="a3ce17e7-ddf7-4b30-ae2e-a94b9a2f2a7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Category" minOccurs="0"/>
                <xsd:element ref="ns3:TaxCatchAll" minOccurs="0"/>
                <xsd:element ref="ns2:i98aaf4982c94d9cae252311ba55555f" minOccurs="0"/>
                <xsd:element ref="ns2:k8f424a0aa834cf28b878d511ac9a93a" minOccurs="0"/>
                <xsd:element ref="ns2:hed2546233e842808f30ac590c071bb6" minOccurs="0"/>
                <xsd:element ref="ns2:Document_x0020_Category_x003a_Sort_x0020_Orde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4:IconOverlay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268b7-578f-413c-8750-4c5042172741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3" nillable="true" ma:displayName="Document Category" ma:list="{8ebc7657-4edf-4eef-b964-2f1c99a480a1}" ma:internalName="Document_x0020_Category" ma:readOnly="false" ma:showField="Title">
      <xsd:simpleType>
        <xsd:restriction base="dms:Lookup"/>
      </xsd:simpleType>
    </xsd:element>
    <xsd:element name="i98aaf4982c94d9cae252311ba55555f" ma:index="10" nillable="true" ma:taxonomy="true" ma:internalName="i98aaf4982c94d9cae252311ba55555f" ma:taxonomyFieldName="Product_x0020_Type" ma:displayName="Product Type" ma:default="" ma:fieldId="{298aaf49-82c9-4d9c-ae25-2311ba55555f}" ma:sspId="139f1d3a-eb02-4e49-9e1b-bf22025c7ed8" ma:termSetId="fb18458d-c78d-41d0-84ce-fc4d603a55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8f424a0aa834cf28b878d511ac9a93a" ma:index="12" nillable="true" ma:taxonomy="true" ma:internalName="k8f424a0aa834cf28b878d511ac9a93a" ma:taxonomyFieldName="Document_x0020_Type" ma:displayName="Document Type" ma:default="23;#Information doc|f681fa2f-684a-498e-9c78-a50ee17a1e29" ma:fieldId="{48f424a0-aa83-4cf2-8b87-8d511ac9a93a}" ma:sspId="139f1d3a-eb02-4e49-9e1b-bf22025c7ed8" ma:termSetId="89f1a34a-0bd4-40a6-a757-e63c7ff829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ed2546233e842808f30ac590c071bb6" ma:index="14" nillable="true" ma:taxonomy="true" ma:internalName="hed2546233e842808f30ac590c071bb6" ma:taxonomyFieldName="Business_x0020_Unit" ma:displayName="Business Unit" ma:default="174;#Product|6e93803c-f15b-4099-9cdb-e7ee10920dd7" ma:fieldId="{1ed25462-33e8-4280-8f30-ac590c071bb6}" ma:sspId="139f1d3a-eb02-4e49-9e1b-bf22025c7ed8" ma:termSetId="fee9521b-9eb8-43b7-a6c3-1b871b76b41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_x0020_Category_x003a_Sort_x0020_Order" ma:index="16" nillable="true" ma:displayName="Document Category:Sort Order" ma:list="{8ebc7657-4edf-4eef-b964-2f1c99a480a1}" ma:internalName="Document_x0020_Category_x003a_Sort_x0020_Order" ma:readOnly="true" ma:showField="Sort_x0020_Order" ma:web="cef59ba1-3fc3-4911-821a-aa748fbcae42">
      <xsd:simpleType>
        <xsd:restriction base="dms:Lookup"/>
      </xsd:simpleType>
    </xsd:element>
    <xsd:element name="MediaServiceMetadata" ma:index="1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17e7-ddf7-4b30-ae2e-a94b9a2f2a75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7dd1c3b9-179d-43b0-8a18-00a952b2024c}" ma:internalName="TaxCatchAll" ma:showField="CatchAllData" ma:web="a3ce17e7-ddf7-4b30-ae2e-a94b9a2f2a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EEBCF2-6AB3-4406-8188-5792E2C9E632}">
  <ds:schemaRefs>
    <ds:schemaRef ds:uri="http://purl.org/dc/elements/1.1/"/>
    <ds:schemaRef ds:uri="http://schemas.microsoft.com/office/2006/metadata/properties"/>
    <ds:schemaRef ds:uri="273268b7-578f-413c-8750-4c5042172741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sharepoint/v4"/>
    <ds:schemaRef ds:uri="a3ce17e7-ddf7-4b30-ae2e-a94b9a2f2a7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0E1039-C377-4A5C-A17B-BA7C8CEEA5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3268b7-578f-413c-8750-4c5042172741"/>
    <ds:schemaRef ds:uri="a3ce17e7-ddf7-4b30-ae2e-a94b9a2f2a75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44743C-DA43-4DB1-A86D-95C3463F0C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Teladoc Health Template_102419</Template>
  <TotalTime>19108</TotalTime>
  <Words>1247</Words>
  <Application>Microsoft Office PowerPoint</Application>
  <PresentationFormat>Widescreen</PresentationFormat>
  <Paragraphs>101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Segoe UI</vt:lpstr>
      <vt:lpstr>4-60176_Teledoc_Template</vt:lpstr>
      <vt:lpstr>1_4-60176_Teledoc_Template</vt:lpstr>
      <vt:lpstr>Using the Teladoc Health Virtual Experience Center </vt:lpstr>
      <vt:lpstr>Objectives </vt:lpstr>
      <vt:lpstr>PowerPoint Presentation</vt:lpstr>
      <vt:lpstr>Why we created the Experience Center</vt:lpstr>
      <vt:lpstr>When to schedule a briefing</vt:lpstr>
      <vt:lpstr>Requesting an Experience Center briefing via Salesforce</vt:lpstr>
      <vt:lpstr>Creating a New Briefing Request </vt:lpstr>
      <vt:lpstr>Creating a New Briefing Request - Continued</vt:lpstr>
      <vt:lpstr>Add Contacts to the Briefing</vt:lpstr>
      <vt:lpstr>View List of Attendees</vt:lpstr>
      <vt:lpstr>Requesting an Experience Center briefing via SharePoint</vt:lpstr>
      <vt:lpstr>Requesting a Briefing in SharePoint</vt:lpstr>
      <vt:lpstr>Requesting a Briefing in SharePoint</vt:lpstr>
      <vt:lpstr>Requesting a Briefing in SharePoint</vt:lpstr>
      <vt:lpstr>Customizing the briefing</vt:lpstr>
      <vt:lpstr>Customization Planning Call</vt:lpstr>
      <vt:lpstr>During the Briefing</vt:lpstr>
      <vt:lpstr>After the Briefing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goes here</dc:title>
  <dc:creator>Erika Strachman</dc:creator>
  <cp:lastModifiedBy>Suzanne Draper</cp:lastModifiedBy>
  <cp:revision>385</cp:revision>
  <cp:lastPrinted>2020-04-13T12:41:56Z</cp:lastPrinted>
  <dcterms:created xsi:type="dcterms:W3CDTF">2019-11-04T20:05:21Z</dcterms:created>
  <dcterms:modified xsi:type="dcterms:W3CDTF">2020-10-20T17:39:08Z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0x010100BAF716D09458C64FB75ED795F4CCC69F</vt:lpwstr>
  </property>
  <property fmtid="{D5CDD505-2E9C-101B-9397-08002B2CF9AE}" pid="3" name="Business Unit">
    <vt:lpwstr>174;#Product|6e93803c-f15b-4099-9cdb-e7ee10920dd7</vt:lpwstr>
  </property>
  <property fmtid="{D5CDD505-2E9C-101B-9397-08002B2CF9AE}" pid="4" name="Document Type">
    <vt:lpwstr>23;#Information doc|f681fa2f-684a-498e-9c78-a50ee17a1e29</vt:lpwstr>
  </property>
  <property fmtid="{D5CDD505-2E9C-101B-9397-08002B2CF9AE}" pid="5" name="Product Type">
    <vt:lpwstr>225;#All Products|dff7359a-3026-437c-9a92-bec877ad0a98</vt:lpwstr>
  </property>
</Properties>
</file>